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3" r:id="rId2"/>
  </p:sldMasterIdLst>
  <p:notesMasterIdLst>
    <p:notesMasterId r:id="rId25"/>
  </p:notesMasterIdLst>
  <p:handoutMasterIdLst>
    <p:handoutMasterId r:id="rId26"/>
  </p:handoutMasterIdLst>
  <p:sldIdLst>
    <p:sldId id="506" r:id="rId3"/>
    <p:sldId id="498" r:id="rId4"/>
    <p:sldId id="521" r:id="rId5"/>
    <p:sldId id="522" r:id="rId6"/>
    <p:sldId id="523" r:id="rId7"/>
    <p:sldId id="515" r:id="rId8"/>
    <p:sldId id="514" r:id="rId9"/>
    <p:sldId id="511" r:id="rId10"/>
    <p:sldId id="524" r:id="rId11"/>
    <p:sldId id="512" r:id="rId12"/>
    <p:sldId id="473" r:id="rId13"/>
    <p:sldId id="517" r:id="rId14"/>
    <p:sldId id="520" r:id="rId15"/>
    <p:sldId id="518" r:id="rId16"/>
    <p:sldId id="494" r:id="rId17"/>
    <p:sldId id="508" r:id="rId18"/>
    <p:sldId id="507" r:id="rId19"/>
    <p:sldId id="465" r:id="rId20"/>
    <p:sldId id="452" r:id="rId21"/>
    <p:sldId id="423" r:id="rId22"/>
    <p:sldId id="525" r:id="rId23"/>
    <p:sldId id="500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00"/>
    <a:srgbClr val="FFCC66"/>
    <a:srgbClr val="FFFFFF"/>
    <a:srgbClr val="333333"/>
    <a:srgbClr val="777777"/>
    <a:srgbClr val="66FFFF"/>
    <a:srgbClr val="AFFFCA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2843" autoAdjust="0"/>
  </p:normalViewPr>
  <p:slideViewPr>
    <p:cSldViewPr snapToGrid="0">
      <p:cViewPr>
        <p:scale>
          <a:sx n="125" d="100"/>
          <a:sy n="125" d="100"/>
        </p:scale>
        <p:origin x="-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3144"/>
    </p:cViewPr>
  </p:sorterViewPr>
  <p:notesViewPr>
    <p:cSldViewPr snapToGrid="0">
      <p:cViewPr varScale="1">
        <p:scale>
          <a:sx n="95" d="100"/>
          <a:sy n="95" d="100"/>
        </p:scale>
        <p:origin x="-267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1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spcBef>
                <a:spcPct val="20000"/>
              </a:spcBef>
              <a:buFont typeface="Arial" charset="0"/>
              <a:buNone/>
              <a:defRPr sz="1200" i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1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spcBef>
                <a:spcPct val="20000"/>
              </a:spcBef>
              <a:buFont typeface="Arial" charset="0"/>
              <a:buNone/>
              <a:defRPr sz="1200" i="0"/>
            </a:lvl1pPr>
          </a:lstStyle>
          <a:p>
            <a:pPr>
              <a:defRPr/>
            </a:pPr>
            <a:fld id="{910EEA40-B932-49EC-B11D-62637E03A9F2}" type="datetimeFigureOut">
              <a:rPr lang="en-US"/>
              <a:pPr>
                <a:defRPr/>
              </a:pPr>
              <a:t>10/30/2014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91"/>
            <a:ext cx="2945659" cy="49688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spcBef>
                <a:spcPct val="20000"/>
              </a:spcBef>
              <a:buFont typeface="Arial" charset="0"/>
              <a:buNone/>
              <a:defRPr sz="1200" i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191"/>
            <a:ext cx="2945659" cy="49688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spcBef>
                <a:spcPct val="20000"/>
              </a:spcBef>
              <a:buFont typeface="Arial" charset="0"/>
              <a:buNone/>
              <a:defRPr sz="1200" i="0"/>
            </a:lvl1pPr>
          </a:lstStyle>
          <a:p>
            <a:pPr>
              <a:defRPr/>
            </a:pPr>
            <a:fld id="{FA3130CF-7205-4EAE-A5BA-449F6BB483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304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1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881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fld id="{173B0799-BB63-42E1-9BE1-7E2151BFBACB}" type="datetimeFigureOut">
              <a:rPr lang="en-US"/>
              <a:pPr>
                <a:defRPr/>
              </a:pPr>
              <a:t>10/30/2014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879"/>
            <a:ext cx="5438140" cy="446722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91"/>
            <a:ext cx="2945659" cy="49688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191"/>
            <a:ext cx="2945659" cy="49688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fld id="{B82FF0E3-7073-4B39-B876-2934FA5344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978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52018" y="9429757"/>
            <a:ext cx="2945659" cy="49688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15" tIns="46708" rIns="93415" bIns="46708" anchor="b"/>
          <a:lstStyle/>
          <a:p>
            <a:pPr algn="r" defTabSz="934006" eaLnBrk="0" hangingPunct="0">
              <a:defRPr/>
            </a:pPr>
            <a:fld id="{D7E72BFD-D7F4-4C19-ACE3-06749F059FDD}" type="slidenum">
              <a:rPr lang="en-US" sz="1200" b="0" i="0">
                <a:solidFill>
                  <a:prstClr val="black"/>
                </a:solidFill>
                <a:latin typeface="Arial" charset="0"/>
                <a:ea typeface="MS PGothic" pitchFamily="34" charset="-128"/>
                <a:cs typeface="+mn-cs"/>
              </a:rPr>
              <a:pPr algn="r" defTabSz="934006" eaLnBrk="0" hangingPunct="0">
                <a:defRPr/>
              </a:pPr>
              <a:t>1</a:t>
            </a:fld>
            <a:endParaRPr lang="en-US" sz="1200" b="0" i="0">
              <a:solidFill>
                <a:prstClr val="black"/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60" y="4714879"/>
            <a:ext cx="4984961" cy="4467222"/>
          </a:xfrm>
          <a:noFill/>
        </p:spPr>
        <p:txBody>
          <a:bodyPr wrap="square" lIns="93415" tIns="46708" rIns="93415" bIns="4670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34831-163B-471F-B875-9F7F8E1BD26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4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34831-163B-471F-B875-9F7F8E1BD26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35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EDFBA4-3ED6-4400-830A-059BFBD23A0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50443" y="9428191"/>
            <a:ext cx="2945659" cy="496880"/>
          </a:xfrm>
          <a:prstGeom prst="rect">
            <a:avLst/>
          </a:prstGeom>
          <a:noFill/>
        </p:spPr>
        <p:txBody>
          <a:bodyPr lIns="91438" tIns="45719" rIns="91438" bIns="4571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E827D1-96FF-4213-956E-59F44DE95223}" type="slidenum">
              <a:rPr lang="en-GB" sz="1200" b="0" i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GB" sz="1200" b="0" i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FE6C5E-E5B8-4DA8-B3DE-0A75026CFCB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FF0E3-7073-4B39-B876-2934FA53448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65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FF0E3-7073-4B39-B876-2934FA53448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1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FF0E3-7073-4B39-B876-2934FA53448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28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FF0E3-7073-4B39-B876-2934FA53448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28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FF0E3-7073-4B39-B876-2934FA53448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4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FF0E3-7073-4B39-B876-2934FA53448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07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FF0E3-7073-4B39-B876-2934FA53448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53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602DB5-CC40-422C-BAAD-D4D5C27656C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FF0E3-7073-4B39-B876-2934FA53448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6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DAAE-AB9B-4B70-8182-CA1B4EA86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6C4DD-01A0-4618-91C2-C217C1C51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2F8B-4FA3-44D8-81DB-F4798555F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CD8E4-DE55-4604-86EE-A35879B69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A87A-AC81-4993-ADC2-F33B894DA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3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492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378E-5A46-4189-A43B-FDF37B211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34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4ED1-A08A-4EE0-873C-7C731AED5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44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492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7C698-A7BB-468A-B356-572C8E618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81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2080-0E54-467D-990F-A764899B7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12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492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E87C-D59A-44CF-B75A-D0BC97E7D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C0773-A5D0-4AC9-BA13-A45C1236A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65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45D1-EF48-4AA4-9377-9061B717F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EC81-F28D-40AB-89A2-5D3EA2720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12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EB36-EB9A-42BB-AB3F-33E83C030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98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492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95B5D-433F-42A9-A457-95EB739ED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4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F79FC-89B9-489D-A4FA-59DB381B5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68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CD8E4-DE55-4604-86EE-A35879B69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9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2683-FDB3-478A-8E78-AB004A50E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AC4E-77F8-4C81-B3E0-C96C91B69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DE03-C949-4203-A538-BD7701072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3C18E-B6F7-4C5C-81A2-F90B8F720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61E1-DEBA-4017-BAD7-0EDA0D110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20CF-1B77-464C-A8A8-26BF94958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04C0-F4A9-44CE-A608-8BD29AD27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5763" y="560388"/>
            <a:ext cx="8358187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i="0"/>
          </a:p>
        </p:txBody>
      </p:sp>
      <p:sp>
        <p:nvSpPr>
          <p:cNvPr id="9" name="Rectangle 8"/>
          <p:cNvSpPr/>
          <p:nvPr userDrawn="1"/>
        </p:nvSpPr>
        <p:spPr>
          <a:xfrm>
            <a:off x="406400" y="6361113"/>
            <a:ext cx="8358188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i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Falcon Oil &amp; Gas</a:t>
            </a:r>
            <a:endParaRPr lang="en-GB" smtClean="0"/>
          </a:p>
        </p:txBody>
      </p:sp>
      <p:sp>
        <p:nvSpPr>
          <p:cNvPr id="10" name="Rectangle 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15300" y="6426200"/>
            <a:ext cx="666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17D842C-59E4-4735-98B7-F13614BF1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Kép 4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98475" y="6457950"/>
            <a:ext cx="6905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1160" y="6361113"/>
            <a:ext cx="8358188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i="0">
              <a:solidFill>
                <a:srgbClr val="FFFFFF"/>
              </a:solidFill>
            </a:endParaRPr>
          </a:p>
        </p:txBody>
      </p:sp>
      <p:sp>
        <p:nvSpPr>
          <p:cNvPr id="10" name="Rectangle 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15300" y="6426200"/>
            <a:ext cx="666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 b="0" i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2EBC0A2-9AB7-434F-A32B-A39657D17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6430963"/>
            <a:ext cx="568325" cy="38386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85762" y="608013"/>
            <a:ext cx="8358188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i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7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"/>
            <a:ext cx="9144000" cy="6857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i="0" smtClean="0">
              <a:solidFill>
                <a:srgbClr val="000000"/>
              </a:solidFill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9109075" y="664368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endParaRPr lang="en-CA" sz="2200" b="0" i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6516688" y="506888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1200" b="0" i="0">
              <a:solidFill>
                <a:srgbClr val="E6E6E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272" y="722522"/>
            <a:ext cx="6775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Nemzetközi tapasztalatok és kihívások a nem </a:t>
            </a:r>
            <a:r>
              <a:rPr lang="en-US" sz="2400" i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hagyományos szénhidrogén </a:t>
            </a:r>
            <a:r>
              <a:rPr lang="en-US" sz="2400" i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kutatás </a:t>
            </a:r>
            <a:r>
              <a:rPr lang="en-US" sz="2400" i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területén</a:t>
            </a:r>
          </a:p>
          <a:p>
            <a:pPr algn="ctr"/>
            <a:r>
              <a:rPr lang="en-US" sz="2400" i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Hazai </a:t>
            </a:r>
            <a:r>
              <a:rPr lang="en-US" sz="2400" i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tanulságok</a:t>
            </a:r>
            <a:endParaRPr lang="en-GB" sz="2400" i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8041" y="6133195"/>
            <a:ext cx="53015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smtClean="0">
                <a:solidFill>
                  <a:srgbClr val="000000"/>
                </a:solidFill>
                <a:cs typeface="Arial" pitchFamily="34" charset="0"/>
              </a:rPr>
              <a:t>Figyelő Konferencia  - "</a:t>
            </a:r>
            <a:r>
              <a:rPr lang="hu-HU" sz="1400" i="0" smtClean="0">
                <a:solidFill>
                  <a:srgbClr val="000000"/>
                </a:solidFill>
                <a:cs typeface="Arial" pitchFamily="34" charset="0"/>
              </a:rPr>
              <a:t>Rétegrepesztés</a:t>
            </a:r>
            <a:r>
              <a:rPr lang="hu-HU" sz="1400" i="0">
                <a:solidFill>
                  <a:srgbClr val="000000"/>
                </a:solidFill>
                <a:cs typeface="Arial" pitchFamily="34" charset="0"/>
              </a:rPr>
              <a:t>, avagy a gázkitermelés </a:t>
            </a:r>
            <a:r>
              <a:rPr lang="hu-HU" sz="1400" i="0" smtClean="0">
                <a:solidFill>
                  <a:srgbClr val="000000"/>
                </a:solidFill>
                <a:cs typeface="Arial" pitchFamily="34" charset="0"/>
              </a:rPr>
              <a:t>jövője</a:t>
            </a:r>
            <a:r>
              <a:rPr lang="en-US" sz="1400" i="0" smtClean="0">
                <a:solidFill>
                  <a:srgbClr val="000000"/>
                </a:solidFill>
                <a:cs typeface="Arial" pitchFamily="34" charset="0"/>
              </a:rPr>
              <a:t>"</a:t>
            </a:r>
          </a:p>
          <a:p>
            <a:pPr algn="ctr"/>
            <a:r>
              <a:rPr lang="en-US" sz="1200" b="0" i="0" smtClean="0">
                <a:solidFill>
                  <a:srgbClr val="000000"/>
                </a:solidFill>
                <a:cs typeface="Arial" pitchFamily="34" charset="0"/>
              </a:rPr>
              <a:t>Budapest</a:t>
            </a:r>
            <a:r>
              <a:rPr lang="en-GB" sz="1200" b="0" i="0" smtClean="0">
                <a:solidFill>
                  <a:srgbClr val="000000"/>
                </a:solidFill>
                <a:cs typeface="Arial" pitchFamily="34" charset="0"/>
              </a:rPr>
              <a:t>, 2014. október 30.</a:t>
            </a:r>
            <a:endParaRPr lang="en-GB" sz="1200" b="0" i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0697" y="2688955"/>
            <a:ext cx="3141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0" smtClean="0">
                <a:solidFill>
                  <a:srgbClr val="000000"/>
                </a:solidFill>
                <a:cs typeface="Arial" pitchFamily="34" charset="0"/>
              </a:rPr>
              <a:t>Bada Gábor</a:t>
            </a:r>
          </a:p>
          <a:p>
            <a:pPr algn="ctr"/>
            <a:r>
              <a:rPr lang="en-US" sz="1400" b="0" i="0" smtClean="0">
                <a:solidFill>
                  <a:srgbClr val="000000"/>
                </a:solidFill>
                <a:cs typeface="Arial" pitchFamily="34" charset="0"/>
              </a:rPr>
              <a:t>Operációs igazgató - Falcon Oil &amp; Gas Ltd</a:t>
            </a:r>
            <a:endParaRPr lang="en-GB" sz="1400" b="0" i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22" y="3991401"/>
            <a:ext cx="2494612" cy="16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CD8E4-DE55-4604-86EE-A35879B695E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 descr="http://cdn.static-economist.com/sites/default/files/imagecache/original-size/images/print-edition/20140215_USC318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7" y="1150396"/>
            <a:ext cx="4799206" cy="46502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52817" y="94983"/>
            <a:ext cx="6038365" cy="409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Font typeface="Arial" pitchFamily="34" charset="0"/>
              <a:buNone/>
            </a:pPr>
            <a:r>
              <a:rPr lang="en-US" sz="18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c</a:t>
            </a:r>
            <a:r>
              <a:rPr lang="en-US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hallenges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7920" y="1174466"/>
            <a:ext cx="382115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smtClean="0"/>
              <a:t>No 'heureca' moment of discovery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smtClean="0"/>
              <a:t>Geological challenge: finding the sweet spots (= areas of increased storage and/or production potential)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smtClean="0"/>
              <a:t>Use of analogs is limited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smtClean="0"/>
              <a:t>Technological challenge: finding the frac recipe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smtClean="0"/>
              <a:t>Expensive wells, both drilling </a:t>
            </a:r>
            <a:r>
              <a:rPr lang="en-US" sz="1400" b="0" i="0"/>
              <a:t>&amp; </a:t>
            </a:r>
            <a:r>
              <a:rPr lang="en-US" sz="1400" b="0" i="0" smtClean="0"/>
              <a:t>completion</a:t>
            </a:r>
            <a:endParaRPr lang="en-US" sz="1400" b="0" i="0"/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smtClean="0"/>
              <a:t>Frontloaded production profile </a:t>
            </a:r>
            <a:r>
              <a:rPr lang="en-US" sz="1400" b="0" i="0"/>
              <a:t>of tight </a:t>
            </a:r>
            <a:r>
              <a:rPr lang="en-US" sz="1400" b="0" i="0" smtClean="0"/>
              <a:t>oil &amp; gas wells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smtClean="0"/>
              <a:t>Rapid production decline: ~30% in case of unconventional vs ~5-10% in case of conventionals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smtClean="0"/>
              <a:t>A single well produces significantly less than in case of conventional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smtClean="0"/>
              <a:t>Maintaining production at 1 million barrels per day in the Bakken requires 2,500 new wells a year; a large conventional field in Iraq needs just 60</a:t>
            </a:r>
          </a:p>
        </p:txBody>
      </p:sp>
    </p:spTree>
    <p:extLst>
      <p:ext uri="{BB962C8B-B14F-4D97-AF65-F5344CB8AC3E}">
        <p14:creationId xmlns:p14="http://schemas.microsoft.com/office/powerpoint/2010/main" val="12341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arhatis.com/blindeleph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56" y="1432859"/>
            <a:ext cx="5555908" cy="38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777" y="1084628"/>
            <a:ext cx="2156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It’s just like </a:t>
            </a:r>
            <a:r>
              <a:rPr lang="en-US" sz="1600" b="1" i="1" smtClean="0">
                <a:latin typeface="Arial" pitchFamily="34" charset="0"/>
                <a:cs typeface="Arial" pitchFamily="34" charset="0"/>
              </a:rPr>
              <a:t>the </a:t>
            </a:r>
            <a:r>
              <a:rPr lang="hu-HU" sz="1600" b="1" i="1" smtClean="0">
                <a:latin typeface="Arial" pitchFamily="34" charset="0"/>
                <a:cs typeface="Arial" pitchFamily="34" charset="0"/>
              </a:rPr>
              <a:t>Barne</a:t>
            </a:r>
            <a:r>
              <a:rPr lang="en-US" sz="1600" b="1" i="1" smtClean="0">
                <a:latin typeface="Arial" pitchFamily="34" charset="0"/>
                <a:cs typeface="Arial" pitchFamily="34" charset="0"/>
              </a:rPr>
              <a:t>t</a:t>
            </a:r>
            <a:r>
              <a:rPr lang="hu-HU" sz="1600" b="1" i="1" smtClean="0">
                <a:latin typeface="Arial" pitchFamily="34" charset="0"/>
                <a:cs typeface="Arial" pitchFamily="34" charset="0"/>
              </a:rPr>
              <a:t>t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348" y="5253501"/>
            <a:ext cx="3129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Haynesville or I’m an elephant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4" y="2484510"/>
            <a:ext cx="1704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i="1" smtClean="0">
                <a:latin typeface="Arial" pitchFamily="34" charset="0"/>
                <a:cs typeface="Arial" pitchFamily="34" charset="0"/>
              </a:rPr>
              <a:t>Should be, er....</a:t>
            </a:r>
          </a:p>
          <a:p>
            <a:pPr algn="ctr"/>
            <a:r>
              <a:rPr lang="hu-HU" sz="1600" b="1" i="1" smtClean="0">
                <a:latin typeface="Arial" pitchFamily="34" charset="0"/>
                <a:cs typeface="Arial" pitchFamily="34" charset="0"/>
              </a:rPr>
              <a:t>Marcellus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1831" y="2560862"/>
            <a:ext cx="2418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Surely a </a:t>
            </a:r>
            <a:r>
              <a:rPr lang="en-US" sz="1600" b="1" i="1" smtClean="0">
                <a:latin typeface="Arial" pitchFamily="34" charset="0"/>
                <a:cs typeface="Arial" pitchFamily="34" charset="0"/>
              </a:rPr>
              <a:t>tight oil play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pPr algn="ctr"/>
            <a:r>
              <a:rPr lang="en-US" sz="1600" b="1" i="1" smtClean="0">
                <a:latin typeface="Arial" pitchFamily="34" charset="0"/>
                <a:cs typeface="Arial" pitchFamily="34" charset="0"/>
              </a:rPr>
              <a:t>Bakken perhaps?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1094" y="1040024"/>
            <a:ext cx="246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Definitely an Eagleford </a:t>
            </a:r>
          </a:p>
          <a:p>
            <a:pPr algn="ctr"/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look-alike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88811" y="856084"/>
            <a:ext cx="2037216" cy="925005"/>
          </a:xfrm>
          <a:prstGeom prst="wedgeEllipseCallout">
            <a:avLst>
              <a:gd name="adj1" fmla="val 55003"/>
              <a:gd name="adj2" fmla="val 62500"/>
            </a:avLst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149903" y="2276921"/>
            <a:ext cx="1918864" cy="925005"/>
          </a:xfrm>
          <a:prstGeom prst="wedgeEllipseCallout">
            <a:avLst>
              <a:gd name="adj1" fmla="val 40210"/>
              <a:gd name="adj2" fmla="val 77085"/>
            </a:avLst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288811" y="5030269"/>
            <a:ext cx="4354757" cy="785019"/>
          </a:xfrm>
          <a:prstGeom prst="wedgeEllipseCallout">
            <a:avLst>
              <a:gd name="adj1" fmla="val 25164"/>
              <a:gd name="adj2" fmla="val -203809"/>
            </a:avLst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5642375" y="2276921"/>
            <a:ext cx="2748582" cy="1080403"/>
          </a:xfrm>
          <a:prstGeom prst="wedgeEllipseCallout">
            <a:avLst>
              <a:gd name="adj1" fmla="val -29289"/>
              <a:gd name="adj2" fmla="val 94437"/>
            </a:avLst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4978573" y="814236"/>
            <a:ext cx="3412384" cy="925005"/>
          </a:xfrm>
          <a:prstGeom prst="wedgeEllipseCallout">
            <a:avLst>
              <a:gd name="adj1" fmla="val -59547"/>
              <a:gd name="adj2" fmla="val 74648"/>
            </a:avLst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0"/>
          <p:cNvSpPr txBox="1">
            <a:spLocks noGrp="1" noChangeArrowheads="1"/>
          </p:cNvSpPr>
          <p:nvPr/>
        </p:nvSpPr>
        <p:spPr bwMode="auto">
          <a:xfrm>
            <a:off x="8115300" y="6426200"/>
            <a:ext cx="666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97F821D-0197-41C9-8B90-CCB20B2AC2B2}" type="slidenum">
              <a:rPr lang="en-US" sz="1000" b="0" i="0">
                <a:solidFill>
                  <a:srgbClr val="898989"/>
                </a:solidFill>
              </a:rPr>
              <a:pPr algn="r"/>
              <a:t>11</a:t>
            </a:fld>
            <a:endParaRPr lang="en-US" sz="1000" b="0" i="0">
              <a:solidFill>
                <a:srgbClr val="898989"/>
              </a:solidFill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543050" y="125413"/>
            <a:ext cx="6054725" cy="3298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5000"/>
              </a:lnSpc>
              <a:spcBef>
                <a:spcPct val="35000"/>
              </a:spcBef>
              <a:buFont typeface="Times" pitchFamily="18" charset="0"/>
              <a:buNone/>
            </a:pPr>
            <a:r>
              <a:rPr lang="hu-HU" sz="18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careful with analogs...</a:t>
            </a:r>
            <a:endParaRPr lang="en-US" sz="18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3220" y="5243575"/>
            <a:ext cx="3755251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600" i="0" smtClean="0">
                <a:solidFill>
                  <a:schemeClr val="tx2"/>
                </a:solidFill>
                <a:latin typeface="+mj-lt"/>
              </a:rPr>
              <a:t>Unconventional plays are unique</a:t>
            </a:r>
          </a:p>
          <a:p>
            <a:pPr algn="ctr">
              <a:spcAft>
                <a:spcPts val="600"/>
              </a:spcAft>
            </a:pPr>
            <a:r>
              <a:rPr lang="en-US" sz="1600" i="0" smtClean="0">
                <a:solidFill>
                  <a:schemeClr val="tx2"/>
                </a:solidFill>
                <a:latin typeface="+mj-lt"/>
              </a:rPr>
              <a:t>C</a:t>
            </a:r>
            <a:r>
              <a:rPr lang="hu-HU" sz="1600" i="0" smtClean="0">
                <a:solidFill>
                  <a:schemeClr val="tx2"/>
                </a:solidFill>
                <a:latin typeface="+mj-lt"/>
              </a:rPr>
              <a:t>rack</a:t>
            </a:r>
            <a:r>
              <a:rPr lang="en-US" sz="1600" i="0" smtClean="0">
                <a:solidFill>
                  <a:schemeClr val="tx2"/>
                </a:solidFill>
                <a:latin typeface="+mj-lt"/>
              </a:rPr>
              <a:t>ing</a:t>
            </a:r>
            <a:r>
              <a:rPr lang="hu-HU" sz="1600" i="0" smtClean="0">
                <a:solidFill>
                  <a:schemeClr val="tx2"/>
                </a:solidFill>
                <a:latin typeface="+mj-lt"/>
              </a:rPr>
              <a:t> the code</a:t>
            </a:r>
            <a:r>
              <a:rPr lang="en-US" sz="1600" i="0" smtClean="0">
                <a:solidFill>
                  <a:schemeClr val="tx2"/>
                </a:solidFill>
                <a:latin typeface="+mj-lt"/>
              </a:rPr>
              <a:t> - recipe is shale specific</a:t>
            </a:r>
            <a:endParaRPr lang="hu-HU" sz="1600" i="0" smtClean="0">
              <a:solidFill>
                <a:schemeClr val="tx2"/>
              </a:solidFill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hu-HU" sz="1600" i="0" smtClean="0">
                <a:solidFill>
                  <a:schemeClr val="tx2"/>
                </a:solidFill>
                <a:latin typeface="+mj-lt"/>
              </a:rPr>
              <a:t>Will take much longer and be more expensive than expected</a:t>
            </a:r>
          </a:p>
        </p:txBody>
      </p:sp>
    </p:spTree>
    <p:extLst>
      <p:ext uri="{BB962C8B-B14F-4D97-AF65-F5344CB8AC3E}">
        <p14:creationId xmlns:p14="http://schemas.microsoft.com/office/powerpoint/2010/main" val="18538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CD8E4-DE55-4604-86EE-A35879B695E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92713" y="77129"/>
            <a:ext cx="6261639" cy="409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challenges - Local concern: Water contamination</a:t>
            </a:r>
            <a:endParaRPr lang="en-US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91914"/>
            <a:ext cx="5337734" cy="250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589973"/>
            <a:ext cx="5069871" cy="270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992" y="744003"/>
            <a:ext cx="821443" cy="29238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300" i="0" smtClean="0">
                <a:solidFill>
                  <a:schemeClr val="bg1"/>
                </a:solidFill>
              </a:rPr>
              <a:t>Shale gas</a:t>
            </a:r>
            <a:endParaRPr lang="en-GB" sz="1300" i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031" y="3558441"/>
            <a:ext cx="771365" cy="29238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300" i="0" smtClean="0">
                <a:solidFill>
                  <a:schemeClr val="bg1"/>
                </a:solidFill>
              </a:rPr>
              <a:t>Shale oil</a:t>
            </a:r>
            <a:endParaRPr lang="en-GB" sz="1300" i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498" y="1418609"/>
            <a:ext cx="732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70C0"/>
                </a:solidFill>
              </a:rPr>
              <a:t>Aquifer</a:t>
            </a:r>
            <a:endParaRPr lang="en-GB" sz="140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 bwMode="auto">
          <a:xfrm flipV="1">
            <a:off x="1741878" y="1316197"/>
            <a:ext cx="737975" cy="256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009498" y="4118676"/>
            <a:ext cx="732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70C0"/>
                </a:solidFill>
              </a:rPr>
              <a:t>Aquifer</a:t>
            </a:r>
            <a:endParaRPr lang="en-GB" sz="140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 bwMode="auto">
          <a:xfrm flipV="1">
            <a:off x="1741878" y="4016264"/>
            <a:ext cx="737975" cy="256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009498" y="4527108"/>
            <a:ext cx="969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Frac depth</a:t>
            </a:r>
            <a:endParaRPr lang="en-GB" sz="1400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 bwMode="auto">
          <a:xfrm>
            <a:off x="1978802" y="4680997"/>
            <a:ext cx="711707" cy="260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009498" y="1729081"/>
            <a:ext cx="969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Frac depth</a:t>
            </a:r>
            <a:endParaRPr lang="en-GB" sz="1400"/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 bwMode="auto">
          <a:xfrm>
            <a:off x="1978802" y="1882970"/>
            <a:ext cx="711707" cy="260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919304" y="6481873"/>
            <a:ext cx="15424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0" i="0" smtClean="0"/>
              <a:t>Fischer &amp; Warpinski, 2011</a:t>
            </a:r>
            <a:endParaRPr lang="en-GB" sz="1000" b="0" i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40" y="2247078"/>
            <a:ext cx="3208455" cy="403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 rot="20046698">
            <a:off x="7138239" y="5293564"/>
            <a:ext cx="528511" cy="2791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i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</a:t>
            </a:r>
            <a:endParaRPr lang="en-GB" sz="1600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25165" y="6051841"/>
            <a:ext cx="817340" cy="202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0" i="0" smtClean="0">
                <a:solidFill>
                  <a:schemeClr val="bg1"/>
                </a:solidFill>
              </a:rPr>
              <a:t>Statoil, 2013</a:t>
            </a:r>
            <a:endParaRPr lang="en-GB" sz="1000" b="0" i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41" y="38557"/>
            <a:ext cx="1816033" cy="2371267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6210605" y="3019919"/>
            <a:ext cx="153619" cy="4090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6210605" y="48083"/>
            <a:ext cx="1033158" cy="29718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448670" y="2148924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0" i="0" smtClean="0">
                <a:solidFill>
                  <a:schemeClr val="bg1"/>
                </a:solidFill>
              </a:rPr>
              <a:t>API, 2014</a:t>
            </a:r>
            <a:endParaRPr lang="en-GB" sz="1000" b="0" i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6364224" y="2447928"/>
            <a:ext cx="2732150" cy="981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113633" y="2880359"/>
            <a:ext cx="791581" cy="2791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Aquifer</a:t>
            </a:r>
            <a:endParaRPr lang="en-GB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7408844" y="3184879"/>
            <a:ext cx="0" cy="21539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 rot="16200000">
            <a:off x="6743796" y="4031093"/>
            <a:ext cx="1122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1,000 - 5,000  m</a:t>
            </a:r>
            <a:endParaRPr lang="en-GB" sz="1100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7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CD8E4-DE55-4604-86EE-A35879B695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50515" y="6481873"/>
            <a:ext cx="6799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0" i="0" smtClean="0"/>
              <a:t>API, 2014</a:t>
            </a:r>
            <a:endParaRPr lang="en-GB" sz="1000" b="0" i="0"/>
          </a:p>
        </p:txBody>
      </p:sp>
      <p:sp>
        <p:nvSpPr>
          <p:cNvPr id="25" name="Szövegdoboz 21"/>
          <p:cNvSpPr txBox="1">
            <a:spLocks noChangeArrowheads="1"/>
          </p:cNvSpPr>
          <p:nvPr/>
        </p:nvSpPr>
        <p:spPr bwMode="auto">
          <a:xfrm>
            <a:off x="6154319" y="2407215"/>
            <a:ext cx="2849981" cy="20159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17475" indent="-117475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500" b="0" i="0" smtClean="0">
                <a:latin typeface="+mn-lt"/>
              </a:rPr>
              <a:t>Chemicals used in current fracking operations are non-toxic</a:t>
            </a:r>
          </a:p>
          <a:p>
            <a:pPr marL="117475" indent="-117475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500" b="0" i="0" smtClean="0"/>
              <a:t>All chemicals must be permitted and disclosed</a:t>
            </a:r>
          </a:p>
          <a:p>
            <a:pPr marL="117475" indent="-117475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500" b="0" i="0" smtClean="0">
                <a:latin typeface="+mn-lt"/>
              </a:rPr>
              <a:t>Transparency is key in keeping credibility &amp; obtaining public trust</a:t>
            </a:r>
            <a:endParaRPr lang="en-US" sz="1500" b="0" i="0" dirty="0" smtClean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39738"/>
            <a:ext cx="5836819" cy="553914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67771" y="77129"/>
            <a:ext cx="7391560" cy="409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challenges - Local concern: Water contamination (cont.)</a:t>
            </a:r>
            <a:endParaRPr lang="en-US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5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CD8E4-DE55-4604-86EE-A35879B695E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1" y="713477"/>
            <a:ext cx="5242038" cy="30125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08" y="3777398"/>
            <a:ext cx="4350376" cy="25345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4248" y="6492671"/>
            <a:ext cx="4483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0" i="0" smtClean="0"/>
              <a:t>Source: US International Energy Agency, 2013 - </a:t>
            </a:r>
            <a:r>
              <a:rPr lang="en-GB" sz="1000" b="0" smtClean="0"/>
              <a:t>Redrawing the energy-climate map</a:t>
            </a:r>
            <a:endParaRPr lang="en-GB" sz="1000" b="0"/>
          </a:p>
        </p:txBody>
      </p:sp>
      <p:sp>
        <p:nvSpPr>
          <p:cNvPr id="7" name="Szövegdoboz 21"/>
          <p:cNvSpPr txBox="1">
            <a:spLocks noChangeArrowheads="1"/>
          </p:cNvSpPr>
          <p:nvPr/>
        </p:nvSpPr>
        <p:spPr bwMode="auto">
          <a:xfrm>
            <a:off x="181070" y="4170837"/>
            <a:ext cx="3783769" cy="160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b="0" i="0" smtClean="0">
                <a:latin typeface="+mn-lt"/>
              </a:rPr>
              <a:t>Decrease in CO2 emissions in the US mainly related to shift from coal to shale gas (and better energy efficiency)</a:t>
            </a:r>
          </a:p>
          <a:p>
            <a:pPr marL="117475" indent="-1174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b="0" i="0"/>
              <a:t>Decrease in CO2 emissions in the </a:t>
            </a:r>
            <a:r>
              <a:rPr lang="en-US" sz="1600" b="0" i="0" smtClean="0"/>
              <a:t>EU mainly related to advances in alternatives </a:t>
            </a:r>
            <a:r>
              <a:rPr lang="en-US" sz="1600" b="0" i="0"/>
              <a:t>(and </a:t>
            </a:r>
            <a:r>
              <a:rPr lang="en-US" sz="1600" b="0" i="0" smtClean="0"/>
              <a:t>better energy </a:t>
            </a:r>
            <a:r>
              <a:rPr lang="en-US" sz="1600" b="0" i="0"/>
              <a:t>efficiency)</a:t>
            </a:r>
            <a:endParaRPr lang="en-US" sz="1600" b="0" i="0" dirty="0" smtClean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39059" y="77129"/>
            <a:ext cx="6258393" cy="409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sz="18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challenges - Global </a:t>
            </a:r>
            <a:r>
              <a:rPr lang="en-US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concern: Climate change</a:t>
            </a:r>
            <a:endParaRPr lang="en-US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98" y="1041696"/>
            <a:ext cx="3576993" cy="23873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1273" y="699931"/>
            <a:ext cx="3593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0" smtClean="0"/>
              <a:t>Methane leakage rate estimates for gas systems in US</a:t>
            </a:r>
            <a:endParaRPr lang="en-GB" sz="1200" i="0"/>
          </a:p>
        </p:txBody>
      </p:sp>
      <p:sp>
        <p:nvSpPr>
          <p:cNvPr id="10" name="TextBox 9"/>
          <p:cNvSpPr txBox="1"/>
          <p:nvPr/>
        </p:nvSpPr>
        <p:spPr>
          <a:xfrm>
            <a:off x="5456878" y="3433792"/>
            <a:ext cx="3576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0" smtClean="0"/>
              <a:t>~29% of US methane emission comes from CH industry</a:t>
            </a:r>
            <a:endParaRPr lang="en-GB" sz="1200" b="0"/>
          </a:p>
        </p:txBody>
      </p:sp>
    </p:spTree>
    <p:extLst>
      <p:ext uri="{BB962C8B-B14F-4D97-AF65-F5344CB8AC3E}">
        <p14:creationId xmlns:p14="http://schemas.microsoft.com/office/powerpoint/2010/main" val="38831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F761E1-DEBA-4017-BAD7-0EDA0D1102A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1" y="780052"/>
            <a:ext cx="3344379" cy="184023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9603" y="2737331"/>
            <a:ext cx="3357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0" smtClean="0"/>
              <a:t>U.S. </a:t>
            </a:r>
            <a:r>
              <a:rPr lang="en-US" sz="1600" i="0" smtClean="0"/>
              <a:t>EIA (2013) </a:t>
            </a:r>
            <a:r>
              <a:rPr lang="en-US" sz="1600" i="0" dirty="0" smtClean="0"/>
              <a:t>reported </a:t>
            </a:r>
          </a:p>
          <a:p>
            <a:pPr algn="ctr"/>
            <a:r>
              <a:rPr lang="en-US" sz="1600" i="0" smtClean="0"/>
              <a:t>470 </a:t>
            </a:r>
            <a:r>
              <a:rPr lang="en-US" sz="1600" i="0" dirty="0" smtClean="0"/>
              <a:t>TCF recoverable shale </a:t>
            </a:r>
            <a:r>
              <a:rPr lang="en-US" sz="1600" i="0" smtClean="0"/>
              <a:t>gas resources </a:t>
            </a:r>
            <a:r>
              <a:rPr lang="en-US" sz="1600" i="0" dirty="0" smtClean="0"/>
              <a:t>for Europe </a:t>
            </a:r>
          </a:p>
          <a:p>
            <a:pPr algn="ctr"/>
            <a:r>
              <a:rPr lang="en-US" sz="1600" i="0" smtClean="0"/>
              <a:t>and 664 </a:t>
            </a:r>
            <a:r>
              <a:rPr lang="en-US" sz="1600" i="0" dirty="0" smtClean="0"/>
              <a:t>TCF for </a:t>
            </a:r>
            <a:r>
              <a:rPr lang="en-US" sz="1600" i="0" smtClean="0"/>
              <a:t>the US</a:t>
            </a:r>
            <a:endParaRPr lang="en-US" sz="1600" i="0" dirty="0" smtClean="0"/>
          </a:p>
        </p:txBody>
      </p:sp>
      <p:sp>
        <p:nvSpPr>
          <p:cNvPr id="15" name="Down Arrow 14"/>
          <p:cNvSpPr/>
          <p:nvPr/>
        </p:nvSpPr>
        <p:spPr bwMode="auto">
          <a:xfrm>
            <a:off x="1684155" y="3868016"/>
            <a:ext cx="321869" cy="4462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602" y="4401184"/>
            <a:ext cx="3581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/>
              <a:t>Size of resources is comparable</a:t>
            </a:r>
          </a:p>
          <a:p>
            <a:pPr algn="ctr"/>
            <a:r>
              <a:rPr lang="en-US" sz="1600" i="0" dirty="0" smtClean="0"/>
              <a:t>Activities are </a:t>
            </a:r>
            <a:r>
              <a:rPr lang="en-US" sz="1600" i="0" smtClean="0"/>
              <a:t>in early exploration </a:t>
            </a:r>
            <a:r>
              <a:rPr lang="en-US" sz="1600" i="0" dirty="0" smtClean="0"/>
              <a:t>stage</a:t>
            </a:r>
          </a:p>
          <a:p>
            <a:pPr algn="ctr"/>
            <a:r>
              <a:rPr lang="en-US" sz="1600" i="0" dirty="0" smtClean="0"/>
              <a:t>No commercial production yet</a:t>
            </a:r>
          </a:p>
          <a:p>
            <a:pPr algn="ctr"/>
            <a:endParaRPr lang="en-US" sz="1600" i="0" dirty="0"/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Will the impact be similar?!</a:t>
            </a:r>
          </a:p>
          <a:p>
            <a:pPr algn="ctr"/>
            <a:r>
              <a:rPr lang="en-US" sz="1200" i="0" dirty="0" smtClean="0"/>
              <a:t>Industry - geology, technology, services, </a:t>
            </a:r>
            <a:r>
              <a:rPr lang="en-US" sz="1200" i="0" smtClean="0"/>
              <a:t>etc.</a:t>
            </a:r>
            <a:endParaRPr lang="hu-HU" sz="1200" i="0" smtClean="0"/>
          </a:p>
          <a:p>
            <a:pPr algn="ctr"/>
            <a:r>
              <a:rPr lang="hu-HU" sz="1200" i="0" smtClean="0"/>
              <a:t>Commerciality - </a:t>
            </a:r>
            <a:r>
              <a:rPr lang="hu-HU" sz="1200" i="0"/>
              <a:t>development </a:t>
            </a:r>
            <a:r>
              <a:rPr lang="hu-HU" sz="1200" i="0" smtClean="0"/>
              <a:t>costs, gas market</a:t>
            </a:r>
            <a:endParaRPr lang="en-US" sz="1200" i="0" dirty="0" smtClean="0"/>
          </a:p>
          <a:p>
            <a:pPr algn="ctr"/>
            <a:r>
              <a:rPr lang="en-US" sz="1200" i="0" dirty="0" smtClean="0"/>
              <a:t>Environmental &amp; regulatory issues, politics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293483" y="951060"/>
            <a:ext cx="2775472" cy="1609345"/>
            <a:chOff x="5250168" y="790041"/>
            <a:chExt cx="2775472" cy="1609345"/>
          </a:xfrm>
        </p:grpSpPr>
        <p:pic>
          <p:nvPicPr>
            <p:cNvPr id="2057" name="Picture 9" descr="http://blogs.citypaper.com/wp-content/uploads/2012/01/scale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1" t="13972" r="5939" b="16955"/>
            <a:stretch/>
          </p:blipFill>
          <p:spPr bwMode="auto">
            <a:xfrm>
              <a:off x="5252313" y="790041"/>
              <a:ext cx="2523744" cy="160934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250168" y="1696726"/>
              <a:ext cx="995529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18288" tIns="0" rIns="18288" bIns="0" rtlCol="0">
              <a:spAutoFit/>
            </a:bodyPr>
            <a:lstStyle/>
            <a:p>
              <a:pPr algn="ctr"/>
              <a:r>
                <a:rPr lang="en-US" sz="1400" i="0" smtClean="0">
                  <a:solidFill>
                    <a:srgbClr val="00B050"/>
                  </a:solidFill>
                </a:rPr>
                <a:t>Environment</a:t>
              </a:r>
              <a:endParaRPr lang="hu-HU" sz="1400" i="0" smtClean="0">
                <a:solidFill>
                  <a:srgbClr val="00B05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99508" y="1709307"/>
              <a:ext cx="1326132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18288" tIns="0" rIns="18288" bIns="0" rtlCol="0">
              <a:spAutoFit/>
            </a:bodyPr>
            <a:lstStyle/>
            <a:p>
              <a:r>
                <a:rPr lang="en-US" sz="1400" i="0" dirty="0" smtClean="0">
                  <a:solidFill>
                    <a:srgbClr val="0000FF"/>
                  </a:solidFill>
                </a:rPr>
                <a:t>Economic benefit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375968" y="679946"/>
            <a:ext cx="392800" cy="307777"/>
          </a:xfrm>
          <a:prstGeom prst="rect">
            <a:avLst/>
          </a:prstGeom>
          <a:solidFill>
            <a:schemeClr val="tx1"/>
          </a:solidFill>
        </p:spPr>
        <p:txBody>
          <a:bodyPr wrap="none" lIns="18288" tIns="0" rIns="18288" bIns="0" rtlCol="0">
            <a:spAutoFit/>
          </a:bodyPr>
          <a:lstStyle/>
          <a:p>
            <a:r>
              <a:rPr lang="en-US" i="0" dirty="0" smtClean="0">
                <a:solidFill>
                  <a:schemeClr val="bg1"/>
                </a:solidFill>
              </a:rPr>
              <a:t>???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78694" y="77129"/>
            <a:ext cx="4575658" cy="409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European </a:t>
            </a:r>
            <a:r>
              <a:rPr lang="hu-HU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r>
              <a:rPr lang="en-US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The quest for gas</a:t>
            </a:r>
            <a:endParaRPr lang="en-US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6" descr="http://www.assoelettrica.it/blog/wp-content/uploads/Shale_gas_Europ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722066"/>
            <a:ext cx="3980054" cy="35435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 bwMode="auto">
          <a:xfrm>
            <a:off x="1801270" y="980289"/>
            <a:ext cx="603010" cy="548217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www.assoelettrica.it/blog/wp-content/uploads/Shale_gas_Europ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4483" b="-1"/>
          <a:stretch/>
        </p:blipFill>
        <p:spPr bwMode="auto">
          <a:xfrm>
            <a:off x="2036956" y="1122555"/>
            <a:ext cx="4968662" cy="51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15300" y="6426200"/>
            <a:ext cx="666750" cy="365125"/>
          </a:xfrm>
        </p:spPr>
        <p:txBody>
          <a:bodyPr/>
          <a:lstStyle/>
          <a:p>
            <a:pPr>
              <a:defRPr/>
            </a:pPr>
            <a:fld id="{300946D4-355C-4BB3-8C8E-73FDE41D42F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6146" name="Picture 2" descr="http://static.seekingalpha.com/uploads/2011/6/1/142982-130690858661974-Joseph-L--Shaefer_origi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"/>
          <a:stretch/>
        </p:blipFill>
        <p:spPr bwMode="auto">
          <a:xfrm>
            <a:off x="2145216" y="1122555"/>
            <a:ext cx="4838699" cy="507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78694" y="77129"/>
            <a:ext cx="4575658" cy="409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European </a:t>
            </a:r>
            <a:r>
              <a:rPr lang="hu-HU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r>
              <a:rPr lang="en-US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The quest for gas</a:t>
            </a:r>
            <a:endParaRPr lang="en-US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7032" y="685650"/>
            <a:ext cx="5149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0" smtClean="0"/>
              <a:t>European dependence on gas vs. unconventional potential</a:t>
            </a:r>
            <a:endParaRPr lang="en-GB" sz="1600" i="0"/>
          </a:p>
        </p:txBody>
      </p:sp>
      <p:sp>
        <p:nvSpPr>
          <p:cNvPr id="16" name="Oval 15"/>
          <p:cNvSpPr/>
          <p:nvPr/>
        </p:nvSpPr>
        <p:spPr bwMode="auto">
          <a:xfrm>
            <a:off x="4734505" y="4089887"/>
            <a:ext cx="795756" cy="712572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CD8E4-DE55-4604-86EE-A35879B695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079500"/>
            <a:ext cx="7793038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000875" y="80963"/>
            <a:ext cx="2065338" cy="1676400"/>
            <a:chOff x="6880905" y="81618"/>
            <a:chExt cx="2155521" cy="18655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80905" y="81618"/>
              <a:ext cx="2155521" cy="18655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7815350" y="1113305"/>
              <a:ext cx="480477" cy="39748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Rectangular Callout 6"/>
          <p:cNvSpPr/>
          <p:nvPr/>
        </p:nvSpPr>
        <p:spPr bwMode="auto">
          <a:xfrm>
            <a:off x="5802923" y="3376246"/>
            <a:ext cx="492369" cy="223410"/>
          </a:xfrm>
          <a:prstGeom prst="wedgeRectCallout">
            <a:avLst>
              <a:gd name="adj1" fmla="val -142263"/>
              <a:gd name="adj2" fmla="val -25655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charset="0"/>
              </a:rPr>
              <a:t>MOL</a:t>
            </a: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5610665" y="3943643"/>
            <a:ext cx="1036320" cy="223410"/>
          </a:xfrm>
          <a:prstGeom prst="wedgeRectCallout">
            <a:avLst>
              <a:gd name="adj1" fmla="val -92825"/>
              <a:gd name="adj2" fmla="val -44545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charset="0"/>
              </a:rPr>
              <a:t>HHE/Aspect</a:t>
            </a: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5001064" y="4393809"/>
            <a:ext cx="1001151" cy="223410"/>
          </a:xfrm>
          <a:prstGeom prst="wedgeRectCallout">
            <a:avLst>
              <a:gd name="adj1" fmla="val -85167"/>
              <a:gd name="adj2" fmla="val -157889"/>
            </a:avLst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charset="0"/>
              </a:rPr>
              <a:t>TXM/Falcon</a:t>
            </a: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4458288" y="4814668"/>
            <a:ext cx="361070" cy="223410"/>
          </a:xfrm>
          <a:prstGeom prst="wedgeRectCallout">
            <a:avLst>
              <a:gd name="adj1" fmla="val 8972"/>
              <a:gd name="adj2" fmla="val -248667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charset="0"/>
              </a:rPr>
              <a:t>NIS</a:t>
            </a: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989969" y="4903513"/>
            <a:ext cx="832338" cy="223410"/>
          </a:xfrm>
          <a:prstGeom prst="wedgeRectCallout">
            <a:avLst>
              <a:gd name="adj1" fmla="val -34496"/>
              <a:gd name="adj2" fmla="val -186224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charset="0"/>
              </a:rPr>
              <a:t>MOL/INA</a:t>
            </a: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1774874" y="4307730"/>
            <a:ext cx="672904" cy="223410"/>
          </a:xfrm>
          <a:prstGeom prst="wedgeRectCallout">
            <a:avLst>
              <a:gd name="adj1" fmla="val 70241"/>
              <a:gd name="adj2" fmla="val -138997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charset="0"/>
              </a:rPr>
              <a:t>Ascent</a:t>
            </a: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951869" y="3827249"/>
            <a:ext cx="1198099" cy="223410"/>
          </a:xfrm>
          <a:prstGeom prst="wedgeRectCallout">
            <a:avLst>
              <a:gd name="adj1" fmla="val 53385"/>
              <a:gd name="adj2" fmla="val 112873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charset="0"/>
              </a:rPr>
              <a:t>Cuadrilla/RAG</a:t>
            </a: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5687157" y="2551442"/>
            <a:ext cx="556260" cy="223410"/>
          </a:xfrm>
          <a:prstGeom prst="wedgeRectCallout">
            <a:avLst>
              <a:gd name="adj1" fmla="val -99797"/>
              <a:gd name="adj2" fmla="val -121157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charset="0"/>
              </a:rPr>
              <a:t>Nafta</a:t>
            </a: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66749" y="87192"/>
            <a:ext cx="5980235" cy="409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Font typeface="Arial" pitchFamily="34" charset="0"/>
              <a:buNone/>
            </a:pPr>
            <a:r>
              <a:rPr lang="en-US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Pannonian basin - Key players in unconventional exploration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201593" y="2951524"/>
            <a:ext cx="492369" cy="223410"/>
          </a:xfrm>
          <a:prstGeom prst="wedgeRectCallout">
            <a:avLst>
              <a:gd name="adj1" fmla="val 79985"/>
              <a:gd name="adj2" fmla="val -206817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charset="0"/>
              </a:rPr>
              <a:t>OMV</a:t>
            </a: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726" y="1678541"/>
            <a:ext cx="7174547" cy="296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429487" y="5602545"/>
            <a:ext cx="4265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2" algn="ctr"/>
            <a:r>
              <a:rPr lang="en-US" sz="1600" b="0"/>
              <a:t>“If you’re looking for deep basin centered gas…..</a:t>
            </a:r>
          </a:p>
          <a:p>
            <a:pPr marL="0" lvl="2" algn="ctr"/>
            <a:r>
              <a:rPr lang="en-US" sz="1600" b="0"/>
              <a:t>its good to look in deep basin centers”</a:t>
            </a:r>
          </a:p>
        </p:txBody>
      </p:sp>
      <p:sp>
        <p:nvSpPr>
          <p:cNvPr id="19459" name="Rectangle 30"/>
          <p:cNvSpPr txBox="1">
            <a:spLocks noGrp="1" noChangeArrowheads="1"/>
          </p:cNvSpPr>
          <p:nvPr/>
        </p:nvSpPr>
        <p:spPr bwMode="auto">
          <a:xfrm>
            <a:off x="8115300" y="6426200"/>
            <a:ext cx="666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1B1A29C-2726-4D46-AFB9-82B489BE8E99}" type="slidenum">
              <a:rPr lang="en-US" sz="1000" b="0" i="0">
                <a:solidFill>
                  <a:srgbClr val="898989"/>
                </a:solidFill>
              </a:rPr>
              <a:pPr algn="r"/>
              <a:t>18</a:t>
            </a:fld>
            <a:endParaRPr lang="en-US" sz="1000" b="0" i="0">
              <a:solidFill>
                <a:srgbClr val="898989"/>
              </a:solidFill>
            </a:endParaRPr>
          </a:p>
        </p:txBody>
      </p:sp>
      <p:sp>
        <p:nvSpPr>
          <p:cNvPr id="19460" name="Content Placeholder 2"/>
          <p:cNvSpPr>
            <a:spLocks/>
          </p:cNvSpPr>
          <p:nvPr/>
        </p:nvSpPr>
        <p:spPr bwMode="auto">
          <a:xfrm>
            <a:off x="4038600" y="103188"/>
            <a:ext cx="1047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18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all started in Hungary</a:t>
            </a:r>
            <a:endParaRPr lang="en-US" sz="18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2116421" y="889000"/>
            <a:ext cx="4892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smtClean="0">
                <a:solidFill>
                  <a:schemeClr val="tx2"/>
                </a:solidFill>
              </a:rPr>
              <a:t>John </a:t>
            </a:r>
            <a:r>
              <a:rPr lang="hu-HU" sz="1800" smtClean="0">
                <a:solidFill>
                  <a:schemeClr val="tx2"/>
                </a:solidFill>
              </a:rPr>
              <a:t>Gustavson's </a:t>
            </a:r>
            <a:r>
              <a:rPr lang="hu-HU" sz="1800">
                <a:solidFill>
                  <a:schemeClr val="tx2"/>
                </a:solidFill>
              </a:rPr>
              <a:t>main original </a:t>
            </a:r>
            <a:r>
              <a:rPr lang="hu-HU" sz="1800" smtClean="0">
                <a:solidFill>
                  <a:schemeClr val="tx2"/>
                </a:solidFill>
              </a:rPr>
              <a:t>criteria</a:t>
            </a:r>
            <a:r>
              <a:rPr lang="en-US" sz="1800" smtClean="0">
                <a:solidFill>
                  <a:schemeClr val="tx2"/>
                </a:solidFill>
              </a:rPr>
              <a:t> (late 90's)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6851" y="5016669"/>
            <a:ext cx="5251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0" smtClean="0"/>
              <a:t>The concept of Basin Centered Gas Accumulation or BCGA</a:t>
            </a:r>
            <a:endParaRPr lang="en-GB" sz="16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1"/>
          <p:cNvSpPr txBox="1">
            <a:spLocks noGrp="1"/>
          </p:cNvSpPr>
          <p:nvPr/>
        </p:nvSpPr>
        <p:spPr bwMode="auto">
          <a:xfrm>
            <a:off x="8115300" y="6426200"/>
            <a:ext cx="666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FBBEB4E-0A5C-4E79-8849-0207412EAE03}" type="slidenum">
              <a:rPr lang="en-US" sz="1000" b="0" i="0">
                <a:solidFill>
                  <a:srgbClr val="898989"/>
                </a:solidFill>
              </a:rPr>
              <a:pPr algn="r"/>
              <a:t>19</a:t>
            </a:fld>
            <a:endParaRPr lang="en-US" sz="1000" b="0" i="0">
              <a:solidFill>
                <a:srgbClr val="898989"/>
              </a:solidFill>
            </a:endParaRPr>
          </a:p>
        </p:txBody>
      </p:sp>
      <p:pic>
        <p:nvPicPr>
          <p:cNvPr id="21506" name="Kép 1" descr="Fig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0" y="1452563"/>
            <a:ext cx="703262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6991350" y="4392613"/>
            <a:ext cx="1366838" cy="8255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 b="0" i="0">
                <a:solidFill>
                  <a:schemeClr val="bg1"/>
                </a:solidFill>
                <a:latin typeface="Arial" charset="0"/>
              </a:rPr>
              <a:t>Makó Exploration</a:t>
            </a:r>
          </a:p>
          <a:p>
            <a:pPr algn="ctr"/>
            <a:r>
              <a:rPr lang="hu-HU" sz="1600" b="0" i="0">
                <a:solidFill>
                  <a:schemeClr val="bg1"/>
                </a:solidFill>
                <a:latin typeface="Arial" charset="0"/>
              </a:rPr>
              <a:t>Area</a:t>
            </a:r>
          </a:p>
        </p:txBody>
      </p:sp>
      <p:sp>
        <p:nvSpPr>
          <p:cNvPr id="21508" name="Line 8"/>
          <p:cNvSpPr>
            <a:spLocks noChangeShapeType="1"/>
          </p:cNvSpPr>
          <p:nvPr/>
        </p:nvSpPr>
        <p:spPr bwMode="auto">
          <a:xfrm flipH="1" flipV="1">
            <a:off x="5510213" y="4808538"/>
            <a:ext cx="1481137" cy="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Content Placeholder 2"/>
          <p:cNvSpPr>
            <a:spLocks/>
          </p:cNvSpPr>
          <p:nvPr/>
        </p:nvSpPr>
        <p:spPr bwMode="auto">
          <a:xfrm>
            <a:off x="4040188" y="812800"/>
            <a:ext cx="1047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hu-HU" sz="1600" i="0">
                <a:solidFill>
                  <a:schemeClr val="tx2"/>
                </a:solidFill>
              </a:rPr>
              <a:t>Basement depth &amp; Neogene-Quaternary sediment thickness in Hungary</a:t>
            </a:r>
            <a:endParaRPr lang="en-US" sz="1600" i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1100" y="5302250"/>
            <a:ext cx="708025" cy="50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1114425" y="5588000"/>
            <a:ext cx="1279525" cy="187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8000" rIns="18000" bIns="18000">
            <a:spAutoFit/>
          </a:bodyPr>
          <a:lstStyle/>
          <a:p>
            <a:r>
              <a:rPr lang="hu-HU" sz="1000" b="0" i="0"/>
              <a:t>Kilényi &amp; Rumpler, 1984</a:t>
            </a:r>
            <a:endParaRPr lang="en-US" sz="1000" b="0" i="0"/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4038600" y="103188"/>
            <a:ext cx="1047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18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all started in Hungary</a:t>
            </a:r>
            <a:endParaRPr lang="en-US" sz="18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CD8E4-DE55-4604-86EE-A35879B695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82496" y="95736"/>
            <a:ext cx="5764378" cy="409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sz="18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Falcon in a nutshell</a:t>
            </a:r>
            <a:endParaRPr lang="en-US" sz="18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72480" y="4492396"/>
            <a:ext cx="780096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0" i="0">
                <a:ea typeface="Dotum" pitchFamily="34" charset="-127"/>
              </a:rPr>
              <a:t>Falcon Oil &amp; Gas Ltd. is a global energy company that is focused on acquiring, exploring and developing large acreage positions of unconventional and conventional oil and gas resources. </a:t>
            </a:r>
            <a:endParaRPr lang="en-US" sz="1400" b="0" i="0" smtClean="0">
              <a:ea typeface="Dotum" pitchFamily="34" charset="-127"/>
            </a:endParaRPr>
          </a:p>
          <a:p>
            <a:pPr algn="ctr">
              <a:spcAft>
                <a:spcPts val="1200"/>
              </a:spcAft>
            </a:pPr>
            <a:r>
              <a:rPr lang="en-US" sz="1400" b="0" i="0" smtClean="0">
                <a:ea typeface="Dotum" pitchFamily="34" charset="-127"/>
              </a:rPr>
              <a:t>Falcon </a:t>
            </a:r>
            <a:r>
              <a:rPr lang="en-US" sz="1400" b="0" i="0">
                <a:ea typeface="Dotum" pitchFamily="34" charset="-127"/>
              </a:rPr>
              <a:t>holds </a:t>
            </a:r>
            <a:r>
              <a:rPr lang="hu-HU" sz="1400" b="0" i="0" smtClean="0">
                <a:ea typeface="Dotum" pitchFamily="34" charset="-127"/>
              </a:rPr>
              <a:t>~</a:t>
            </a:r>
            <a:r>
              <a:rPr lang="en-US" sz="1400" b="0" i="0" smtClean="0">
                <a:ea typeface="Dotum" pitchFamily="34" charset="-127"/>
              </a:rPr>
              <a:t>5</a:t>
            </a:r>
            <a:r>
              <a:rPr lang="hu-HU" sz="1400" b="0" i="0" smtClean="0">
                <a:ea typeface="Dotum" pitchFamily="34" charset="-127"/>
              </a:rPr>
              <a:t>0,000 km2 </a:t>
            </a:r>
            <a:r>
              <a:rPr lang="en-US" sz="1400" b="0" i="0" smtClean="0">
                <a:ea typeface="Dotum" pitchFamily="34" charset="-127"/>
              </a:rPr>
              <a:t>(over 12.25M gross acres) </a:t>
            </a:r>
            <a:r>
              <a:rPr lang="en-US" sz="1400" b="0" i="0">
                <a:ea typeface="Dotum" pitchFamily="34" charset="-127"/>
              </a:rPr>
              <a:t>in three major exploration projects </a:t>
            </a:r>
            <a:r>
              <a:rPr lang="en-US" sz="1400" b="0" i="0" smtClean="0">
                <a:ea typeface="Dotum" pitchFamily="34" charset="-127"/>
              </a:rPr>
              <a:t>in </a:t>
            </a:r>
            <a:r>
              <a:rPr lang="en-US" sz="1400" b="0" i="0">
                <a:ea typeface="Dotum" pitchFamily="34" charset="-127"/>
              </a:rPr>
              <a:t>Hungary, Australia, and South Africa</a:t>
            </a:r>
            <a:r>
              <a:rPr lang="en-US" sz="1400" b="0" i="0" smtClean="0">
                <a:ea typeface="Dotum" pitchFamily="34" charset="-127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1400" b="0" i="0" smtClean="0">
                <a:ea typeface="Dotum" pitchFamily="34" charset="-127"/>
              </a:rPr>
              <a:t>Head office in Dublin, Ireland; technical center in Budapest, Hungary</a:t>
            </a:r>
          </a:p>
          <a:p>
            <a:pPr algn="ctr">
              <a:spcAft>
                <a:spcPts val="1200"/>
              </a:spcAft>
            </a:pPr>
            <a:r>
              <a:rPr lang="en-US" sz="1400" b="0" i="0" smtClean="0">
                <a:ea typeface="Dotum" pitchFamily="34" charset="-127"/>
              </a:rPr>
              <a:t>Falcon's shares trade </a:t>
            </a:r>
            <a:r>
              <a:rPr lang="en-US" sz="1400" b="0" i="0">
                <a:ea typeface="Dotum" pitchFamily="34" charset="-127"/>
              </a:rPr>
              <a:t>in Toronto </a:t>
            </a:r>
            <a:r>
              <a:rPr lang="en-US" sz="1400" b="0" i="0" smtClean="0">
                <a:ea typeface="Dotum" pitchFamily="34" charset="-127"/>
              </a:rPr>
              <a:t>(TSX), London (AIM) and Dublin (ESM)</a:t>
            </a:r>
            <a:endParaRPr lang="en-US" sz="1400" b="0" i="0">
              <a:ea typeface="Dotum" pitchFamily="34" charset="-127"/>
            </a:endParaRPr>
          </a:p>
        </p:txBody>
      </p:sp>
      <p:pic>
        <p:nvPicPr>
          <p:cNvPr id="15" name="Picture 2" descr="http://www.brittgillette.com/images/global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90" y="670081"/>
            <a:ext cx="6374937" cy="368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36102" y="1455514"/>
            <a:ext cx="1167674" cy="48453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tIns="72000" bIns="720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hu-HU" sz="14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Dublin  </a:t>
            </a:r>
            <a:endParaRPr lang="en-US" sz="1400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300"/>
              </a:lnSpc>
            </a:pPr>
            <a:r>
              <a:rPr lang="en-US" sz="14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Office</a:t>
            </a:r>
            <a:endParaRPr lang="en-US" sz="14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5162" y="1542471"/>
            <a:ext cx="1500378" cy="651250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tIns="72000" bIns="720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Hungary: </a:t>
            </a:r>
            <a:r>
              <a:rPr lang="hu-HU" sz="14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</a:t>
            </a:r>
            <a:r>
              <a:rPr lang="en-US" sz="14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 center,</a:t>
            </a:r>
            <a:endParaRPr lang="hu-HU" sz="1400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300"/>
              </a:lnSpc>
            </a:pPr>
            <a:r>
              <a:rPr lang="hu-HU" sz="14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Makó</a:t>
            </a:r>
            <a:r>
              <a:rPr lang="en-US" sz="14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trough</a:t>
            </a:r>
            <a:endParaRPr lang="en-US" sz="14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608576" y="2031492"/>
            <a:ext cx="137160" cy="137160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2449" y="3586155"/>
            <a:ext cx="1500378" cy="4314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Africa:</a:t>
            </a:r>
            <a:endParaRPr lang="hu-HU" sz="1400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300"/>
              </a:lnSpc>
            </a:pPr>
            <a:r>
              <a:rPr lang="hu-HU" sz="14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Karoo</a:t>
            </a:r>
            <a:r>
              <a:rPr lang="en-US" sz="14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basin</a:t>
            </a:r>
            <a:endParaRPr lang="en-US" sz="14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663440" y="3410712"/>
            <a:ext cx="137160" cy="137160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06947" y="2916934"/>
            <a:ext cx="1876653" cy="4314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Territory, Australia:</a:t>
            </a:r>
            <a:endParaRPr lang="hu-HU" sz="1400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300"/>
              </a:lnSpc>
            </a:pPr>
            <a:r>
              <a:rPr lang="hu-HU" sz="14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Beetaloo</a:t>
            </a:r>
            <a:r>
              <a:rPr lang="en-US" sz="14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basin</a:t>
            </a:r>
            <a:endParaRPr lang="en-US" sz="14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446520" y="3221440"/>
            <a:ext cx="137160" cy="137160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204716" y="1886712"/>
            <a:ext cx="137160" cy="137160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3197581" y="111125"/>
            <a:ext cx="4734822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oil and gas </a:t>
            </a:r>
            <a:r>
              <a:rPr lang="en-US" sz="18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 around the Makó Trough</a:t>
            </a:r>
            <a:endParaRPr lang="en-US" sz="18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l="5022" t="10188" r="2321" b="5331"/>
          <a:stretch>
            <a:fillRect/>
          </a:stretch>
        </p:blipFill>
        <p:spPr bwMode="auto">
          <a:xfrm>
            <a:off x="496888" y="1013043"/>
            <a:ext cx="814705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70338" y="3329205"/>
            <a:ext cx="155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i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Makó trough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0545" y="5046027"/>
            <a:ext cx="1598613" cy="9159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1800" i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Pusztaföldvár</a:t>
            </a:r>
            <a:r>
              <a:rPr lang="en-US" sz="1800" i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hu-HU" sz="1800" i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hu-HU" sz="1800" i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Battonya</a:t>
            </a:r>
          </a:p>
          <a:p>
            <a:pPr algn="ctr">
              <a:defRPr/>
            </a:pPr>
            <a:r>
              <a:rPr lang="hu-HU" sz="1800" i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15348" y="4458988"/>
            <a:ext cx="526415" cy="153888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outerShdw dist="20140" dir="2700000" algn="tl" rotWithShape="0">
              <a:schemeClr val="bg1">
                <a:alpha val="39999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000" i="0" smtClean="0">
                <a:solidFill>
                  <a:srgbClr val="0000FF"/>
                </a:solidFill>
              </a:rPr>
              <a:t>ALGYŐ</a:t>
            </a:r>
            <a:endParaRPr lang="hu-HU" sz="1000" i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93913" y="5262463"/>
            <a:ext cx="987425" cy="153888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outerShdw dist="20140" dir="2700000" algn="tl" rotWithShape="0">
              <a:schemeClr val="bg1">
                <a:alpha val="39999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hu-HU" sz="1000" i="0" smtClean="0">
                <a:solidFill>
                  <a:srgbClr val="0000FF"/>
                </a:solidFill>
              </a:rPr>
              <a:t>Kiskundorozsma</a:t>
            </a:r>
            <a:endParaRPr lang="hu-HU" sz="1000" i="0">
              <a:solidFill>
                <a:srgbClr val="0000FF"/>
              </a:solidFill>
            </a:endParaRP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4419600" y="5309135"/>
            <a:ext cx="10731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000" i="0" smtClean="0">
                <a:solidFill>
                  <a:srgbClr val="0000FF"/>
                </a:solidFill>
              </a:rPr>
              <a:t>Ferencszállás</a:t>
            </a:r>
            <a:endParaRPr lang="hu-HU" sz="1000" i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28703" y="2163881"/>
            <a:ext cx="971550" cy="153888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hu-HU" sz="1000" i="0" smtClean="0">
                <a:solidFill>
                  <a:srgbClr val="0000FF"/>
                </a:solidFill>
              </a:rPr>
              <a:t>Pusztaföldvár</a:t>
            </a:r>
            <a:endParaRPr lang="hu-HU" sz="1000" i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09678" y="3111617"/>
            <a:ext cx="790575" cy="153888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hu-HU" sz="1000" i="0" smtClean="0">
                <a:solidFill>
                  <a:srgbClr val="0000FF"/>
                </a:solidFill>
              </a:rPr>
              <a:t>Pusztaszőlős</a:t>
            </a:r>
            <a:endParaRPr lang="hu-HU" sz="1000" i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96518" y="3156358"/>
            <a:ext cx="752157" cy="461665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hu-HU" sz="1000" i="0" smtClean="0">
                <a:solidFill>
                  <a:srgbClr val="0000FF"/>
                </a:solidFill>
              </a:rPr>
              <a:t>Tótkomlós Végegyháza Kaszaper</a:t>
            </a:r>
            <a:endParaRPr lang="hu-HU" sz="1000" i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933052" y="4423116"/>
            <a:ext cx="615632" cy="153888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000" i="0" smtClean="0">
                <a:solidFill>
                  <a:srgbClr val="0000FF"/>
                </a:solidFill>
              </a:rPr>
              <a:t>Battonya</a:t>
            </a:r>
            <a:endParaRPr lang="hu-HU" sz="1000" i="0">
              <a:solidFill>
                <a:srgbClr val="0000FF"/>
              </a:solidFill>
            </a:endParaRPr>
          </a:p>
        </p:txBody>
      </p:sp>
      <p:sp>
        <p:nvSpPr>
          <p:cNvPr id="23564" name="Text Box 15"/>
          <p:cNvSpPr txBox="1">
            <a:spLocks noChangeArrowheads="1"/>
          </p:cNvSpPr>
          <p:nvPr/>
        </p:nvSpPr>
        <p:spPr bwMode="auto">
          <a:xfrm>
            <a:off x="3941763" y="1662330"/>
            <a:ext cx="1427162" cy="233363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  <a:miter lim="800000"/>
            <a:headEnd/>
            <a:tailEnd/>
          </a:ln>
        </p:spPr>
        <p:txBody>
          <a:bodyPr wrap="none" lIns="18288" tIns="9144" rIns="18288" bIns="9144">
            <a:spAutoFit/>
          </a:bodyPr>
          <a:lstStyle/>
          <a:p>
            <a:r>
              <a:rPr lang="en-US" sz="1400">
                <a:latin typeface="Arial" charset="0"/>
              </a:rPr>
              <a:t>TXM </a:t>
            </a:r>
            <a:r>
              <a:rPr lang="hu-HU" sz="1400">
                <a:latin typeface="Arial" charset="0"/>
              </a:rPr>
              <a:t>Mining Plot</a:t>
            </a:r>
            <a:endParaRPr lang="en-US" sz="1400">
              <a:latin typeface="Arial" charset="0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52738" y="5648543"/>
            <a:ext cx="126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Szeged basin</a:t>
            </a:r>
            <a:endParaRPr lang="hu-HU" sz="1600" i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531100" y="1094005"/>
            <a:ext cx="1176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Békés basin</a:t>
            </a:r>
            <a:endParaRPr lang="hu-HU" sz="1600" i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671619" y="4378225"/>
            <a:ext cx="392131" cy="153888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outerShdw dist="20140" dir="2700000" algn="tl" rotWithShape="0">
              <a:schemeClr val="bg1">
                <a:alpha val="39999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000" i="0" smtClean="0">
                <a:solidFill>
                  <a:srgbClr val="0000FF"/>
                </a:solidFill>
              </a:rPr>
              <a:t>Üllés</a:t>
            </a:r>
            <a:endParaRPr lang="hu-HU" sz="1000" i="0">
              <a:solidFill>
                <a:srgbClr val="0000FF"/>
              </a:solidFill>
            </a:endParaRPr>
          </a:p>
        </p:txBody>
      </p:sp>
      <p:sp>
        <p:nvSpPr>
          <p:cNvPr id="23568" name="Rectangle 30"/>
          <p:cNvSpPr txBox="1">
            <a:spLocks noGrp="1" noChangeArrowheads="1"/>
          </p:cNvSpPr>
          <p:nvPr/>
        </p:nvSpPr>
        <p:spPr bwMode="auto">
          <a:xfrm>
            <a:off x="8115300" y="6426200"/>
            <a:ext cx="666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97F821D-0197-41C9-8B90-CCB20B2AC2B2}" type="slidenum">
              <a:rPr lang="en-US" sz="1000" b="0" i="0">
                <a:solidFill>
                  <a:srgbClr val="898989"/>
                </a:solidFill>
              </a:rPr>
              <a:pPr algn="r"/>
              <a:t>20</a:t>
            </a:fld>
            <a:endParaRPr lang="en-US" sz="1000" b="0" i="0">
              <a:solidFill>
                <a:srgbClr val="898989"/>
              </a:solidFill>
            </a:endParaRPr>
          </a:p>
        </p:txBody>
      </p:sp>
      <p:pic>
        <p:nvPicPr>
          <p:cNvPr id="23569" name="Picture 10" descr="DEM + mako loc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2252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0" name="Oval 24"/>
          <p:cNvSpPr>
            <a:spLocks noChangeArrowheads="1"/>
          </p:cNvSpPr>
          <p:nvPr/>
        </p:nvSpPr>
        <p:spPr bwMode="auto">
          <a:xfrm rot="-2434755">
            <a:off x="3192463" y="3811805"/>
            <a:ext cx="1281112" cy="1827213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Text Box 25"/>
          <p:cNvSpPr txBox="1">
            <a:spLocks noChangeArrowheads="1"/>
          </p:cNvSpPr>
          <p:nvPr/>
        </p:nvSpPr>
        <p:spPr bwMode="auto">
          <a:xfrm>
            <a:off x="1957388" y="3181568"/>
            <a:ext cx="1260475" cy="112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700">
                <a:solidFill>
                  <a:schemeClr val="bg1"/>
                </a:solidFill>
              </a:rPr>
              <a:t>Algyő field</a:t>
            </a:r>
          </a:p>
          <a:p>
            <a:pPr algn="ctr"/>
            <a:r>
              <a:rPr lang="en-US" sz="1700">
                <a:solidFill>
                  <a:schemeClr val="bg1"/>
                </a:solidFill>
              </a:rPr>
              <a:t>production:</a:t>
            </a:r>
          </a:p>
          <a:p>
            <a:pPr algn="ctr"/>
            <a:r>
              <a:rPr lang="en-US" sz="1700">
                <a:solidFill>
                  <a:schemeClr val="bg1"/>
                </a:solidFill>
              </a:rPr>
              <a:t>220 MMBO,</a:t>
            </a:r>
          </a:p>
          <a:p>
            <a:pPr algn="ctr"/>
            <a:r>
              <a:rPr lang="en-US" sz="1700">
                <a:solidFill>
                  <a:schemeClr val="bg1"/>
                </a:solidFill>
              </a:rPr>
              <a:t>2.6 TCF gas</a:t>
            </a:r>
          </a:p>
        </p:txBody>
      </p:sp>
      <p:sp>
        <p:nvSpPr>
          <p:cNvPr id="23572" name="AutoShape 27"/>
          <p:cNvSpPr>
            <a:spLocks noChangeArrowheads="1"/>
          </p:cNvSpPr>
          <p:nvPr/>
        </p:nvSpPr>
        <p:spPr bwMode="auto">
          <a:xfrm rot="-2712480">
            <a:off x="4007644" y="4152324"/>
            <a:ext cx="750888" cy="298450"/>
          </a:xfrm>
          <a:prstGeom prst="leftArrow">
            <a:avLst>
              <a:gd name="adj1" fmla="val 50000"/>
              <a:gd name="adj2" fmla="val 62899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3573" name="AutoShape 29"/>
          <p:cNvSpPr>
            <a:spLocks noChangeArrowheads="1"/>
          </p:cNvSpPr>
          <p:nvPr/>
        </p:nvSpPr>
        <p:spPr bwMode="auto">
          <a:xfrm rot="-5976462">
            <a:off x="3133725" y="3735606"/>
            <a:ext cx="688975" cy="298450"/>
          </a:xfrm>
          <a:prstGeom prst="leftArrow">
            <a:avLst>
              <a:gd name="adj1" fmla="val 50000"/>
              <a:gd name="adj2" fmla="val 57713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3574" name="AutoShape 30"/>
          <p:cNvSpPr>
            <a:spLocks noChangeArrowheads="1"/>
          </p:cNvSpPr>
          <p:nvPr/>
        </p:nvSpPr>
        <p:spPr bwMode="auto">
          <a:xfrm rot="7604848">
            <a:off x="3208338" y="5256430"/>
            <a:ext cx="666750" cy="301625"/>
          </a:xfrm>
          <a:prstGeom prst="leftArrow">
            <a:avLst>
              <a:gd name="adj1" fmla="val 50000"/>
              <a:gd name="adj2" fmla="val 55263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48903" y="5987085"/>
            <a:ext cx="1184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1800" i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Algyő high</a:t>
            </a:r>
          </a:p>
        </p:txBody>
      </p:sp>
      <p:sp>
        <p:nvSpPr>
          <p:cNvPr id="23576" name="AutoShape 30"/>
          <p:cNvSpPr>
            <a:spLocks noChangeArrowheads="1"/>
          </p:cNvSpPr>
          <p:nvPr/>
        </p:nvSpPr>
        <p:spPr bwMode="auto">
          <a:xfrm rot="8920106">
            <a:off x="5502275" y="2838668"/>
            <a:ext cx="830263" cy="346075"/>
          </a:xfrm>
          <a:prstGeom prst="leftArrow">
            <a:avLst>
              <a:gd name="adj1" fmla="val 50000"/>
              <a:gd name="adj2" fmla="val 5997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3577" name="AutoShape 30"/>
          <p:cNvSpPr>
            <a:spLocks noChangeArrowheads="1"/>
          </p:cNvSpPr>
          <p:nvPr/>
        </p:nvSpPr>
        <p:spPr bwMode="auto">
          <a:xfrm rot="9654020">
            <a:off x="6075363" y="4213443"/>
            <a:ext cx="830262" cy="346075"/>
          </a:xfrm>
          <a:prstGeom prst="leftArrow">
            <a:avLst>
              <a:gd name="adj1" fmla="val 50000"/>
              <a:gd name="adj2" fmla="val 5997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892156" y="2957729"/>
            <a:ext cx="744538" cy="153888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outerShdw dist="20140" dir="2700000" algn="tl" rotWithShape="0">
              <a:schemeClr val="bg1">
                <a:alpha val="39999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000" i="0" smtClean="0">
                <a:solidFill>
                  <a:srgbClr val="0000FF"/>
                </a:solidFill>
              </a:rPr>
              <a:t>Csólyospálos</a:t>
            </a:r>
            <a:endParaRPr lang="hu-HU" sz="1000" i="0">
              <a:solidFill>
                <a:srgbClr val="0000FF"/>
              </a:solidFill>
            </a:endParaRP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760383" y="3941980"/>
            <a:ext cx="744538" cy="153888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outerShdw dist="20140" dir="2700000" algn="tl" rotWithShape="0">
              <a:schemeClr val="bg1">
                <a:alpha val="39999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000" i="0" smtClean="0">
                <a:solidFill>
                  <a:srgbClr val="0000FF"/>
                </a:solidFill>
              </a:rPr>
              <a:t>Kiskunmajsa</a:t>
            </a:r>
            <a:endParaRPr lang="hu-HU" sz="1000" i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276465" y="4068080"/>
            <a:ext cx="700723" cy="153888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000" i="0" smtClean="0">
                <a:solidFill>
                  <a:srgbClr val="0000FF"/>
                </a:solidFill>
              </a:rPr>
              <a:t>Mezőhegyes</a:t>
            </a:r>
            <a:endParaRPr lang="hu-HU" sz="1000" i="0">
              <a:solidFill>
                <a:srgbClr val="0000FF"/>
              </a:solidFill>
            </a:endParaRP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711111" y="2167635"/>
            <a:ext cx="389028" cy="153888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outerShdw dist="20140" dir="2700000" algn="tl" rotWithShape="0">
              <a:schemeClr val="bg1">
                <a:alpha val="39999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000" i="0" smtClean="0">
                <a:solidFill>
                  <a:srgbClr val="0000FF"/>
                </a:solidFill>
              </a:rPr>
              <a:t>Szank</a:t>
            </a:r>
            <a:endParaRPr lang="hu-HU" sz="1000" i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F761E1-DEBA-4017-BAD7-0EDA0D1102A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979540" y="89261"/>
            <a:ext cx="5184919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18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more than a decade of Falcon's efforts...</a:t>
            </a:r>
            <a:endParaRPr lang="en-US" sz="1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t="3277" r="3714" b="6062"/>
          <a:stretch/>
        </p:blipFill>
        <p:spPr>
          <a:xfrm>
            <a:off x="50465" y="2489606"/>
            <a:ext cx="6781801" cy="378714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 rot="19055019">
            <a:off x="2433418" y="5479708"/>
            <a:ext cx="656522" cy="237153"/>
          </a:xfrm>
          <a:prstGeom prst="rightArrow">
            <a:avLst/>
          </a:prstGeom>
          <a:solidFill>
            <a:srgbClr val="0000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2628" y="5836801"/>
            <a:ext cx="1135888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Play</a:t>
            </a:r>
            <a:endParaRPr lang="en-GB" sz="18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 bwMode="auto">
          <a:xfrm rot="2958361">
            <a:off x="2129480" y="3801074"/>
            <a:ext cx="656522" cy="237153"/>
          </a:xfrm>
          <a:prstGeom prst="rightArrow">
            <a:avLst/>
          </a:prstGeom>
          <a:solidFill>
            <a:srgbClr val="0000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4997" y="3283790"/>
            <a:ext cx="1388713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Shallow Play</a:t>
            </a:r>
            <a:endParaRPr lang="en-GB" sz="18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416" y="3290555"/>
            <a:ext cx="2105833" cy="2185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337447" y="4518773"/>
            <a:ext cx="73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Algyö</a:t>
            </a:r>
            <a:endParaRPr lang="en-GB" sz="1200" i="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7761427" y="3920298"/>
            <a:ext cx="1170432" cy="9589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86822" y="827228"/>
            <a:ext cx="8501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1400" b="0" i="0" smtClean="0">
                <a:solidFill>
                  <a:srgbClr val="000000"/>
                </a:solidFill>
              </a:rPr>
              <a:t> 100</a:t>
            </a:r>
            <a:r>
              <a:rPr lang="en-GB" sz="1400" b="0" i="0">
                <a:solidFill>
                  <a:srgbClr val="000000"/>
                </a:solidFill>
              </a:rPr>
              <a:t>% interest in 995 km2 </a:t>
            </a:r>
            <a:r>
              <a:rPr lang="en-GB" sz="1400" b="0" i="0" smtClean="0">
                <a:solidFill>
                  <a:srgbClr val="000000"/>
                </a:solidFill>
              </a:rPr>
              <a:t>35-year </a:t>
            </a:r>
            <a:r>
              <a:rPr lang="en-GB" sz="1400" b="0" i="0">
                <a:solidFill>
                  <a:srgbClr val="000000"/>
                </a:solidFill>
              </a:rPr>
              <a:t>Production Licence granted in 2007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400" b="0" i="0" smtClean="0">
                <a:solidFill>
                  <a:srgbClr val="000000"/>
                </a:solidFill>
              </a:rPr>
              <a:t> Early </a:t>
            </a:r>
            <a:r>
              <a:rPr lang="en-US" sz="1400" b="0" i="0">
                <a:solidFill>
                  <a:srgbClr val="000000"/>
                </a:solidFill>
              </a:rPr>
              <a:t>exploration efforts focused on proving hydrocarbon potential and </a:t>
            </a:r>
            <a:r>
              <a:rPr lang="en-US" sz="1400" b="0" i="0" smtClean="0">
                <a:solidFill>
                  <a:srgbClr val="000000"/>
                </a:solidFill>
              </a:rPr>
              <a:t>delineation of basin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400" b="0" i="0">
                <a:solidFill>
                  <a:srgbClr val="000000"/>
                </a:solidFill>
              </a:rPr>
              <a:t> </a:t>
            </a:r>
            <a:r>
              <a:rPr lang="en-US" sz="1400" b="0" i="0" smtClean="0">
                <a:solidFill>
                  <a:srgbClr val="000000"/>
                </a:solidFill>
              </a:rPr>
              <a:t>6 wells drilled by Falcon alone, 3 wells drilled in partnership (Exxon, NIS) - total expenditure over $300M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400" b="0" i="0" smtClean="0"/>
              <a:t> Wells encountered </a:t>
            </a:r>
            <a:r>
              <a:rPr lang="en-US" sz="1400" b="0" i="0"/>
              <a:t>thick sequence of hydrocarbon bearing rocks; tests flowed hydrocarbons from </a:t>
            </a:r>
            <a:r>
              <a:rPr lang="en-US" sz="1400" b="0" i="0" smtClean="0"/>
              <a:t>tested horizons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400" b="0" i="0" smtClean="0"/>
              <a:t> Code is not yet cracked in the Makó Trough - nor in anywhere else in the Pannonian basin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1541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F761E1-DEBA-4017-BAD7-0EDA0D1102A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476375" y="125413"/>
            <a:ext cx="6186487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5000"/>
              </a:lnSpc>
              <a:spcBef>
                <a:spcPct val="35000"/>
              </a:spcBef>
              <a:buFont typeface="Times" pitchFamily="18" charset="0"/>
              <a:buNone/>
            </a:pPr>
            <a:r>
              <a:rPr lang="hu-HU" sz="18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learnt &amp; key issues </a:t>
            </a:r>
            <a:endParaRPr lang="en-US" sz="18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19113" y="1052950"/>
            <a:ext cx="80899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0000" indent="-252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700" b="0" i="0" smtClean="0"/>
              <a:t>North America has seen a remarkable </a:t>
            </a:r>
            <a:r>
              <a:rPr lang="en-US" sz="1700" i="0" smtClean="0"/>
              <a:t>'revolution' with the development of unconventional hydrocarbon resources</a:t>
            </a:r>
            <a:r>
              <a:rPr lang="en-US" sz="1700" b="0" i="0" smtClean="0"/>
              <a:t>. Major impact on world oil and gas.</a:t>
            </a:r>
          </a:p>
          <a:p>
            <a:pPr marL="720000" indent="-252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700" b="0" i="0"/>
              <a:t>'Global' understanding of unconventional resources is still in its infancy. </a:t>
            </a:r>
            <a:r>
              <a:rPr lang="en-US" sz="1700" i="0"/>
              <a:t>Use of analogs, albeit helpful, is limited</a:t>
            </a:r>
            <a:r>
              <a:rPr lang="en-US" sz="1700" b="0" i="0"/>
              <a:t>. Surprises</a:t>
            </a:r>
            <a:r>
              <a:rPr lang="hu-HU" sz="1700" b="0" i="0"/>
              <a:t> will surely come.</a:t>
            </a:r>
            <a:endParaRPr lang="en-US" sz="1700" b="0" i="0"/>
          </a:p>
          <a:p>
            <a:pPr marL="720000" indent="-252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700" b="0" i="0" smtClean="0"/>
              <a:t>Success </a:t>
            </a:r>
            <a:r>
              <a:rPr lang="en-US" sz="1700" b="0" i="0"/>
              <a:t>story cannot be carbon copied - </a:t>
            </a:r>
            <a:r>
              <a:rPr lang="en-US" sz="1700" b="0" i="0" smtClean="0"/>
              <a:t>it </a:t>
            </a:r>
            <a:r>
              <a:rPr lang="en-US" sz="1700" b="0" i="0"/>
              <a:t>will take longer and more expensive than expected</a:t>
            </a:r>
            <a:r>
              <a:rPr lang="en-US" sz="1700" b="0" i="0" smtClean="0"/>
              <a:t>.</a:t>
            </a:r>
            <a:r>
              <a:rPr lang="hu-HU" sz="1700" b="0" i="0"/>
              <a:t> </a:t>
            </a:r>
            <a:r>
              <a:rPr lang="en-US" sz="1700" b="0" i="0"/>
              <a:t>Early gathering of data </a:t>
            </a:r>
            <a:r>
              <a:rPr lang="en-US" sz="1700" b="0" i="0" smtClean="0"/>
              <a:t>is very costly </a:t>
            </a:r>
            <a:r>
              <a:rPr lang="en-US" sz="1700" b="0" i="0"/>
              <a:t>but very informative. </a:t>
            </a:r>
            <a:r>
              <a:rPr lang="en-US" sz="1700" i="0" smtClean="0"/>
              <a:t>L</a:t>
            </a:r>
            <a:r>
              <a:rPr lang="hu-HU" sz="1700" i="0"/>
              <a:t>ocal experience and wealth of data accumulated</a:t>
            </a:r>
            <a:r>
              <a:rPr lang="en-US" sz="1700" i="0"/>
              <a:t> are key to success</a:t>
            </a:r>
            <a:r>
              <a:rPr lang="en-US" sz="1700" i="0" smtClean="0"/>
              <a:t>. </a:t>
            </a:r>
          </a:p>
          <a:p>
            <a:pPr marL="720000" indent="-252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sz="1700" b="0" i="0" smtClean="0"/>
              <a:t>Several </a:t>
            </a:r>
            <a:r>
              <a:rPr lang="hu-HU" sz="1700" b="0" i="0"/>
              <a:t>unconventional play types (shale gas &amp; oil, tight gas) </a:t>
            </a:r>
            <a:r>
              <a:rPr lang="hu-HU" sz="1700" b="0" i="0" smtClean="0"/>
              <a:t>are present in </a:t>
            </a:r>
            <a:r>
              <a:rPr lang="hu-HU" sz="1700" b="0" i="0"/>
              <a:t>the Pannonian </a:t>
            </a:r>
            <a:r>
              <a:rPr lang="hu-HU" sz="1700" b="0" i="0" smtClean="0"/>
              <a:t>basin</a:t>
            </a:r>
            <a:r>
              <a:rPr lang="en-US" sz="1700" b="0" i="0" smtClean="0"/>
              <a:t> </a:t>
            </a:r>
            <a:r>
              <a:rPr lang="hu-HU" sz="1700" i="0" smtClean="0"/>
              <a:t>largely contributes to the </a:t>
            </a:r>
            <a:r>
              <a:rPr lang="en-US" sz="1700" i="0" smtClean="0"/>
              <a:t>remaining </a:t>
            </a:r>
            <a:r>
              <a:rPr lang="hu-HU" sz="1700" i="0" smtClean="0"/>
              <a:t>petroleum potential </a:t>
            </a:r>
            <a:r>
              <a:rPr lang="en-US" sz="1700" i="0" smtClean="0"/>
              <a:t>of</a:t>
            </a:r>
            <a:r>
              <a:rPr lang="hu-HU" sz="1700" i="0" smtClean="0"/>
              <a:t> Hungary</a:t>
            </a:r>
            <a:r>
              <a:rPr lang="hu-HU" sz="1700" b="0" i="0" smtClean="0"/>
              <a:t>.</a:t>
            </a:r>
            <a:r>
              <a:rPr lang="en-US" sz="1700" b="0" i="0" smtClean="0"/>
              <a:t> Future </a:t>
            </a:r>
            <a:r>
              <a:rPr lang="en-US" sz="1700" b="0" i="0"/>
              <a:t>of exploration and success of </a:t>
            </a:r>
            <a:r>
              <a:rPr lang="hu-HU" sz="1700" b="0" i="0"/>
              <a:t>exploration </a:t>
            </a:r>
            <a:r>
              <a:rPr lang="en-US" sz="1700" b="0" i="0"/>
              <a:t>projects </a:t>
            </a:r>
            <a:r>
              <a:rPr lang="hu-HU" sz="1700" b="0" i="0"/>
              <a:t>in this mature area strongly depend on</a:t>
            </a:r>
            <a:r>
              <a:rPr lang="en-US" sz="1700" b="0" i="0"/>
              <a:t> bringing new G&amp;G, reservoir and production technologies</a:t>
            </a:r>
            <a:r>
              <a:rPr lang="hu-HU" sz="1700" b="0" i="0" smtClean="0"/>
              <a:t>.</a:t>
            </a:r>
            <a:endParaRPr lang="en-US" sz="1700" b="0" i="0" smtClean="0"/>
          </a:p>
          <a:p>
            <a:pPr marL="720000" indent="-252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sz="1700" b="0" i="0" smtClean="0"/>
              <a:t>Environmental aspects of </a:t>
            </a:r>
            <a:r>
              <a:rPr lang="en-US" sz="1700" b="0" i="0"/>
              <a:t>unconventional exploration and production cannot and should not be ignored. </a:t>
            </a:r>
            <a:r>
              <a:rPr lang="en-US" sz="1700" i="0" smtClean="0"/>
              <a:t>Do it right from the beginning because it’s right. </a:t>
            </a:r>
            <a:r>
              <a:rPr lang="en-US" sz="1700" b="0" i="0" smtClean="0"/>
              <a:t>Monitor everything - before</a:t>
            </a:r>
            <a:r>
              <a:rPr lang="en-US" sz="1700" b="0" i="0"/>
              <a:t>, during and </a:t>
            </a:r>
            <a:r>
              <a:rPr lang="en-US" sz="1700" b="0" i="0" smtClean="0"/>
              <a:t>after.</a:t>
            </a:r>
            <a:endParaRPr lang="en-US" sz="1700" b="0" i="0"/>
          </a:p>
          <a:p>
            <a:pPr marL="720000" indent="-252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700" b="0" i="0" smtClean="0"/>
              <a:t>E</a:t>
            </a:r>
            <a:r>
              <a:rPr lang="hu-HU" sz="1700" b="0" i="0"/>
              <a:t>ngagement</a:t>
            </a:r>
            <a:r>
              <a:rPr lang="en-US" sz="1700" b="0" i="0"/>
              <a:t> to the public, local </a:t>
            </a:r>
            <a:r>
              <a:rPr lang="hu-HU" sz="1700" b="0" i="0"/>
              <a:t>communities &amp; authorities</a:t>
            </a:r>
            <a:r>
              <a:rPr lang="en-US" sz="1700" b="0" i="0"/>
              <a:t> is critical</a:t>
            </a:r>
            <a:r>
              <a:rPr lang="en-US" sz="1700" b="0" i="0" smtClean="0"/>
              <a:t>. Listen and communicate: </a:t>
            </a:r>
            <a:r>
              <a:rPr lang="en-US" sz="1700" i="0" smtClean="0"/>
              <a:t>it is not just PR</a:t>
            </a:r>
            <a:r>
              <a:rPr lang="en-US" sz="1700" b="0" i="0" smtClean="0"/>
              <a:t>!</a:t>
            </a:r>
            <a:endParaRPr lang="hu-HU" sz="1700" b="0" i="0"/>
          </a:p>
        </p:txBody>
      </p:sp>
    </p:spTree>
    <p:extLst>
      <p:ext uri="{BB962C8B-B14F-4D97-AF65-F5344CB8AC3E}">
        <p14:creationId xmlns:p14="http://schemas.microsoft.com/office/powerpoint/2010/main" val="1697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CD8E4-DE55-4604-86EE-A35879B695E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58651" y="3998148"/>
            <a:ext cx="4242815" cy="22082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>
            <a:spAutoFit/>
          </a:bodyPr>
          <a:lstStyle/>
          <a:p>
            <a:pPr marL="0" lvl="2" algn="ctr">
              <a:spcAft>
                <a:spcPts val="300"/>
              </a:spcAft>
            </a:pPr>
            <a:r>
              <a:rPr lang="en-US" sz="1500" b="0" i="0" u="sng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Opportunity:</a:t>
            </a:r>
          </a:p>
          <a:p>
            <a:pPr marL="0" lvl="2" algn="ctr">
              <a:spcAft>
                <a:spcPts val="300"/>
              </a:spcAft>
            </a:pPr>
            <a:r>
              <a:rPr lang="en-US" sz="1500" b="0" i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- Huge </a:t>
            </a:r>
            <a:r>
              <a:rPr lang="en-US" sz="1500" b="0" i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in-place hydrocarbon volumes</a:t>
            </a:r>
          </a:p>
          <a:p>
            <a:pPr marL="0" lvl="2" algn="ctr">
              <a:spcAft>
                <a:spcPts val="300"/>
              </a:spcAft>
            </a:pPr>
            <a:r>
              <a:rPr lang="en-US" sz="1500" b="0" i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- High </a:t>
            </a:r>
            <a:r>
              <a:rPr lang="en-US" sz="1500" b="0" i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risk/high reward petroleum systems</a:t>
            </a:r>
          </a:p>
          <a:p>
            <a:pPr marL="0" lvl="2" algn="ctr">
              <a:spcAft>
                <a:spcPts val="300"/>
              </a:spcAft>
            </a:pPr>
            <a:endParaRPr lang="en-US" sz="1500" b="0" i="0" u="sng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marL="0" lvl="2" algn="ctr">
              <a:spcAft>
                <a:spcPts val="300"/>
              </a:spcAft>
            </a:pPr>
            <a:r>
              <a:rPr lang="en-US" sz="1500" b="0" i="0" u="sng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Challange:</a:t>
            </a:r>
          </a:p>
          <a:p>
            <a:pPr marL="0" lvl="2" algn="ctr">
              <a:spcAft>
                <a:spcPts val="300"/>
              </a:spcAft>
            </a:pPr>
            <a:r>
              <a:rPr lang="en-US" sz="1500" b="0" i="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- Identify areas of high productivity</a:t>
            </a:r>
          </a:p>
          <a:p>
            <a:pPr marL="0" lvl="2" algn="ctr">
              <a:spcAft>
                <a:spcPts val="300"/>
              </a:spcAft>
            </a:pPr>
            <a:r>
              <a:rPr lang="en-US" sz="1500" b="0" i="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often referred to </a:t>
            </a:r>
            <a:r>
              <a:rPr lang="en-US" sz="1500" b="0" i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as "sweet spots</a:t>
            </a:r>
            <a:r>
              <a:rPr lang="en-US" sz="1500" b="0" i="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"</a:t>
            </a:r>
          </a:p>
          <a:p>
            <a:pPr marL="0" lvl="2" algn="ctr">
              <a:spcAft>
                <a:spcPts val="300"/>
              </a:spcAft>
            </a:pPr>
            <a:r>
              <a:rPr lang="en-US" sz="1500" b="0" i="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- Crack the code and establish commercial flow rates</a:t>
            </a:r>
            <a:endParaRPr lang="hu-HU" sz="1500" b="0" i="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Picture 11" descr="Pollastro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4142" y="845022"/>
            <a:ext cx="4405128" cy="289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17"/>
          <p:cNvSpPr txBox="1">
            <a:spLocks noChangeArrowheads="1"/>
          </p:cNvSpPr>
          <p:nvPr/>
        </p:nvSpPr>
        <p:spPr bwMode="auto">
          <a:xfrm>
            <a:off x="279236" y="814922"/>
            <a:ext cx="9989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1600" b="1" i="1" dirty="0" smtClean="0">
                <a:latin typeface="+mn-lt"/>
              </a:rPr>
              <a:t>Principles</a:t>
            </a:r>
            <a:endParaRPr lang="hu-HU" sz="1600" b="1" i="1" dirty="0">
              <a:latin typeface="+mn-lt"/>
            </a:endParaRPr>
          </a:p>
        </p:txBody>
      </p:sp>
      <p:sp>
        <p:nvSpPr>
          <p:cNvPr id="8" name="Szövegdoboz 21"/>
          <p:cNvSpPr txBox="1">
            <a:spLocks noChangeArrowheads="1"/>
          </p:cNvSpPr>
          <p:nvPr/>
        </p:nvSpPr>
        <p:spPr bwMode="auto">
          <a:xfrm>
            <a:off x="206086" y="1160110"/>
            <a:ext cx="4010819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03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b="0" i="0"/>
              <a:t>No traps but </a:t>
            </a:r>
            <a:r>
              <a:rPr lang="en-US" sz="1600" b="0" i="0"/>
              <a:t>pervasive </a:t>
            </a:r>
            <a:r>
              <a:rPr lang="hu-HU" sz="1600" b="0" i="0"/>
              <a:t>cells</a:t>
            </a:r>
            <a:r>
              <a:rPr lang="en-US" sz="1600" b="0" i="0"/>
              <a:t> with areas of high </a:t>
            </a:r>
            <a:r>
              <a:rPr lang="en-US" sz="1600" b="0" i="0" smtClean="0"/>
              <a:t>productivity/recovery ("sweet spots")</a:t>
            </a:r>
            <a:endParaRPr lang="en-US" sz="1600" b="0" i="0"/>
          </a:p>
          <a:p>
            <a:pPr marL="285750" indent="-203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0" i="0" smtClean="0">
                <a:latin typeface="+mn-lt"/>
              </a:rPr>
              <a:t>'Stubborn'reservoirs - </a:t>
            </a:r>
            <a:r>
              <a:rPr lang="en-US" sz="1600" b="0" i="0"/>
              <a:t>r</a:t>
            </a:r>
            <a:r>
              <a:rPr lang="en-US" sz="1600" b="0" i="0" smtClean="0"/>
              <a:t>ecovery </a:t>
            </a:r>
            <a:r>
              <a:rPr lang="en-US" sz="1600" b="0" i="0"/>
              <a:t>usually low</a:t>
            </a:r>
            <a:endParaRPr lang="en-US" sz="1600" b="0" i="0" smtClean="0">
              <a:latin typeface="+mn-lt"/>
            </a:endParaRPr>
          </a:p>
          <a:p>
            <a:pPr marL="285750" indent="-203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0" i="0" smtClean="0">
                <a:latin typeface="+mn-lt"/>
              </a:rPr>
              <a:t>Geology controlled, technology driven</a:t>
            </a:r>
          </a:p>
          <a:p>
            <a:pPr marL="285750" indent="-203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b="0" i="0" u="dash"/>
              <a:t>Tight rocks</a:t>
            </a:r>
            <a:r>
              <a:rPr lang="en-US" sz="1600" b="0" i="0" u="dash"/>
              <a:t> - </a:t>
            </a:r>
            <a:r>
              <a:rPr lang="hu-HU" sz="1600" b="0" i="0" u="dash"/>
              <a:t>stimulation/</a:t>
            </a:r>
            <a:r>
              <a:rPr lang="en-US" sz="1600" b="0" i="0" u="dash" smtClean="0"/>
              <a:t>fracking needed</a:t>
            </a:r>
            <a:endParaRPr lang="en-US" sz="1600" b="0" i="0" u="dash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337918" y="3256071"/>
            <a:ext cx="94365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i="0">
                <a:latin typeface="Arial" charset="0"/>
              </a:rPr>
              <a:t>Pollastro et al., 2003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2817" y="94983"/>
            <a:ext cx="6038365" cy="409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Font typeface="Arial" pitchFamily="34" charset="0"/>
              <a:buNone/>
            </a:pPr>
            <a:r>
              <a:rPr lang="en-US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Unconventionals 101 - Opportunities vs. challenges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6086" y="3102265"/>
            <a:ext cx="3880141" cy="3141418"/>
            <a:chOff x="206086" y="3247045"/>
            <a:chExt cx="3880141" cy="3141418"/>
          </a:xfrm>
        </p:grpSpPr>
        <p:sp>
          <p:nvSpPr>
            <p:cNvPr id="10" name="Szövegdoboz 7"/>
            <p:cNvSpPr txBox="1">
              <a:spLocks noChangeArrowheads="1"/>
            </p:cNvSpPr>
            <p:nvPr/>
          </p:nvSpPr>
          <p:spPr bwMode="auto">
            <a:xfrm>
              <a:off x="1344337" y="6111464"/>
              <a:ext cx="216383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hu-HU" sz="1200" b="1" i="0"/>
                <a:t>In place volumes (in gas eq.)</a:t>
              </a:r>
            </a:p>
          </p:txBody>
        </p:sp>
        <p:sp>
          <p:nvSpPr>
            <p:cNvPr id="11" name="Téglalap 8"/>
            <p:cNvSpPr/>
            <p:nvPr/>
          </p:nvSpPr>
          <p:spPr>
            <a:xfrm>
              <a:off x="329324" y="3317037"/>
              <a:ext cx="282387" cy="956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 typeface="Arial" charset="0"/>
                <a:buNone/>
                <a:defRPr/>
              </a:pPr>
              <a:endParaRPr lang="hu-HU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42" y="3247045"/>
              <a:ext cx="3708285" cy="2803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2754415" y="4512741"/>
              <a:ext cx="1215974" cy="3631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27432" tIns="27432" rIns="27432" bIns="27432" rtlCol="0">
              <a:spAutoFit/>
            </a:bodyPr>
            <a:lstStyle/>
            <a:p>
              <a:pPr algn="ctr"/>
              <a:r>
                <a:rPr lang="en-US" sz="1000" b="1" i="0" u="sng" smtClean="0"/>
                <a:t>Unconventional:</a:t>
              </a:r>
            </a:p>
            <a:p>
              <a:pPr algn="ctr"/>
              <a:r>
                <a:rPr lang="en-US" sz="1000" i="0" smtClean="0"/>
                <a:t>high risk, high reward</a:t>
              </a:r>
              <a:endParaRPr lang="en-GB" sz="1000" b="1" i="0"/>
            </a:p>
          </p:txBody>
        </p:sp>
        <p:sp>
          <p:nvSpPr>
            <p:cNvPr id="12" name="Szövegdoboz 9"/>
            <p:cNvSpPr txBox="1">
              <a:spLocks noChangeArrowheads="1"/>
            </p:cNvSpPr>
            <p:nvPr/>
          </p:nvSpPr>
          <p:spPr bwMode="auto">
            <a:xfrm rot="16200000">
              <a:off x="-820657" y="4608144"/>
              <a:ext cx="2330486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hu-HU" sz="1200" b="1" i="0"/>
                <a:t>Probability of occurrance (%)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33533" y="3976634"/>
              <a:ext cx="1139030" cy="3631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27432" tIns="27432" rIns="27432" bIns="27432" rtlCol="0">
              <a:spAutoFit/>
            </a:bodyPr>
            <a:lstStyle/>
            <a:p>
              <a:pPr algn="ctr"/>
              <a:r>
                <a:rPr lang="en-US" sz="1000" b="1" i="0" u="sng" smtClean="0"/>
                <a:t>Conventional:</a:t>
              </a:r>
            </a:p>
            <a:p>
              <a:pPr algn="ctr"/>
              <a:r>
                <a:rPr lang="en-US" sz="1000" i="0" smtClean="0"/>
                <a:t>low risk, low reward</a:t>
              </a:r>
              <a:endParaRPr lang="en-GB" sz="1000" b="1" i="0"/>
            </a:p>
          </p:txBody>
        </p:sp>
      </p:grpSp>
    </p:spTree>
    <p:extLst>
      <p:ext uri="{BB962C8B-B14F-4D97-AF65-F5344CB8AC3E}">
        <p14:creationId xmlns:p14="http://schemas.microsoft.com/office/powerpoint/2010/main" val="36629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CD8E4-DE55-4604-86EE-A35879B695E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Szövegdoboz 17"/>
          <p:cNvSpPr txBox="1">
            <a:spLocks noChangeArrowheads="1"/>
          </p:cNvSpPr>
          <p:nvPr/>
        </p:nvSpPr>
        <p:spPr bwMode="auto">
          <a:xfrm>
            <a:off x="278722" y="815571"/>
            <a:ext cx="1657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1600" b="1" i="1" smtClean="0">
                <a:latin typeface="+mn-lt"/>
              </a:rPr>
              <a:t>Technology is key</a:t>
            </a:r>
            <a:endParaRPr lang="hu-HU" sz="1600" b="1" i="1" dirty="0">
              <a:latin typeface="+mn-lt"/>
            </a:endParaRPr>
          </a:p>
        </p:txBody>
      </p:sp>
      <p:sp>
        <p:nvSpPr>
          <p:cNvPr id="8" name="Szövegdoboz 21"/>
          <p:cNvSpPr txBox="1">
            <a:spLocks noChangeArrowheads="1"/>
          </p:cNvSpPr>
          <p:nvPr/>
        </p:nvSpPr>
        <p:spPr bwMode="auto">
          <a:xfrm>
            <a:off x="225191" y="1225935"/>
            <a:ext cx="4718988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03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0" i="0" smtClean="0"/>
              <a:t>Technology is rock specific, tailored to local geology</a:t>
            </a:r>
          </a:p>
          <a:p>
            <a:pPr marL="285750" indent="-203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0" i="0" smtClean="0"/>
              <a:t>Production enhancement by means of hydraulic fracturing, usually multi-stage</a:t>
            </a:r>
          </a:p>
          <a:p>
            <a:pPr marL="285750" indent="-203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0" i="0" smtClean="0"/>
              <a:t>Horizontal drilling - reservoir exposure &amp; drainage</a:t>
            </a:r>
          </a:p>
          <a:p>
            <a:pPr marL="285750" indent="-203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0" i="0" smtClean="0"/>
              <a:t>Multi-well pad approach - reducing surface footprint (and costs)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2817" y="94983"/>
            <a:ext cx="6038365" cy="409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Font typeface="Arial" pitchFamily="34" charset="0"/>
              <a:buNone/>
            </a:pPr>
            <a:r>
              <a:rPr lang="en-US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Unconventionals 101 - Geology controlled, technology driven</a:t>
            </a:r>
          </a:p>
        </p:txBody>
      </p:sp>
      <p:pic>
        <p:nvPicPr>
          <p:cNvPr id="1026" name="Picture 2" descr="http://eidmarcellus.org/wp-content/uploads/2013/03/Vertic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 b="11604"/>
          <a:stretch/>
        </p:blipFill>
        <p:spPr bwMode="auto">
          <a:xfrm>
            <a:off x="5258714" y="1225935"/>
            <a:ext cx="3553212" cy="319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3337" y="798612"/>
            <a:ext cx="2014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smtClean="0"/>
              <a:t>Multi-well pad approach</a:t>
            </a:r>
            <a:endParaRPr lang="en-GB" sz="1400" i="0"/>
          </a:p>
        </p:txBody>
      </p:sp>
      <p:grpSp>
        <p:nvGrpSpPr>
          <p:cNvPr id="1028" name="Group 1027"/>
          <p:cNvGrpSpPr/>
          <p:nvPr/>
        </p:nvGrpSpPr>
        <p:grpSpPr>
          <a:xfrm>
            <a:off x="5281574" y="4119689"/>
            <a:ext cx="3532226" cy="571469"/>
            <a:chOff x="5047485" y="4155310"/>
            <a:chExt cx="3766315" cy="712144"/>
          </a:xfrm>
        </p:grpSpPr>
        <p:sp>
          <p:nvSpPr>
            <p:cNvPr id="18" name="TextBox 17"/>
            <p:cNvSpPr txBox="1"/>
            <p:nvPr/>
          </p:nvSpPr>
          <p:spPr>
            <a:xfrm>
              <a:off x="6304175" y="4559678"/>
              <a:ext cx="1337802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0" smtClean="0"/>
                <a:t>target reservoir</a:t>
              </a:r>
              <a:endParaRPr lang="en-GB" sz="1400" i="0"/>
            </a:p>
          </p:txBody>
        </p:sp>
        <p:cxnSp>
          <p:nvCxnSpPr>
            <p:cNvPr id="19" name="Elbow Connector 18"/>
            <p:cNvCxnSpPr/>
            <p:nvPr/>
          </p:nvCxnSpPr>
          <p:spPr bwMode="auto">
            <a:xfrm rot="10800000">
              <a:off x="5047485" y="4155310"/>
              <a:ext cx="1248565" cy="586743"/>
            </a:xfrm>
            <a:prstGeom prst="bentConnector3">
              <a:avLst>
                <a:gd name="adj1" fmla="val 119135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Elbow Connector 24"/>
            <p:cNvCxnSpPr/>
            <p:nvPr/>
          </p:nvCxnSpPr>
          <p:spPr bwMode="auto">
            <a:xfrm flipV="1">
              <a:off x="7633853" y="4155310"/>
              <a:ext cx="1179947" cy="586743"/>
            </a:xfrm>
            <a:prstGeom prst="bentConnector3">
              <a:avLst>
                <a:gd name="adj1" fmla="val 118615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38" name="Picture 2" descr="http://www.wvsoro.org/resources/marcellus/images/horizontal-drilling-illustr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3" y="3930056"/>
            <a:ext cx="4865830" cy="229517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958879" y="3435981"/>
            <a:ext cx="3154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smtClean="0"/>
              <a:t>Horizontal vs. vertical drilling &amp; fracking</a:t>
            </a:r>
            <a:endParaRPr lang="en-GB" sz="1400" i="0"/>
          </a:p>
        </p:txBody>
      </p:sp>
      <p:sp>
        <p:nvSpPr>
          <p:cNvPr id="43" name="Rectangle 42"/>
          <p:cNvSpPr/>
          <p:nvPr/>
        </p:nvSpPr>
        <p:spPr>
          <a:xfrm>
            <a:off x="5598074" y="5005283"/>
            <a:ext cx="2963578" cy="107721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82550" lvl="0" algn="ctr">
              <a:spcBef>
                <a:spcPts val="0"/>
              </a:spcBef>
            </a:pPr>
            <a:r>
              <a:rPr lang="en-US" sz="1600" i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Pretty much 'conventional' technology - </a:t>
            </a:r>
            <a:endParaRPr lang="en-US" sz="1600" i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550" lvl="0" algn="ctr">
              <a:spcBef>
                <a:spcPts val="0"/>
              </a:spcBef>
            </a:pPr>
            <a:r>
              <a:rPr lang="en-US" sz="1600" i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</a:t>
            </a:r>
            <a:r>
              <a:rPr lang="en-US" sz="1600" i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tremendously, </a:t>
            </a:r>
            <a:endParaRPr lang="en-US" sz="1600" i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550" lvl="0" algn="ctr">
              <a:spcBef>
                <a:spcPts val="0"/>
              </a:spcBef>
            </a:pPr>
            <a:r>
              <a:rPr lang="en-US" sz="1600" i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</a:t>
            </a:r>
            <a:r>
              <a:rPr lang="en-US" sz="1600" i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extensively</a:t>
            </a:r>
          </a:p>
        </p:txBody>
      </p:sp>
    </p:spTree>
    <p:extLst>
      <p:ext uri="{BB962C8B-B14F-4D97-AF65-F5344CB8AC3E}">
        <p14:creationId xmlns:p14="http://schemas.microsoft.com/office/powerpoint/2010/main" val="13164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CD8E4-DE55-4604-86EE-A35879B695E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52817" y="94983"/>
            <a:ext cx="6038365" cy="409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Font typeface="Arial" pitchFamily="34" charset="0"/>
              <a:buNone/>
            </a:pPr>
            <a:r>
              <a:rPr lang="en-US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Unconventionals 101 - 'Conventional' technology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66" y="2905320"/>
            <a:ext cx="1139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0" smtClean="0"/>
              <a:t>Frac</a:t>
            </a:r>
            <a:r>
              <a:rPr lang="en-US" sz="1400" i="0" smtClean="0"/>
              <a:t>k</a:t>
            </a:r>
            <a:r>
              <a:rPr lang="hu-HU" sz="1400" i="0" smtClean="0"/>
              <a:t>ing has </a:t>
            </a:r>
            <a:r>
              <a:rPr lang="en-US" sz="1400" i="0" smtClean="0"/>
              <a:t>a long </a:t>
            </a:r>
            <a:r>
              <a:rPr lang="hu-HU" sz="1400" i="0" smtClean="0"/>
              <a:t>history...</a:t>
            </a:r>
            <a:endParaRPr lang="en-US" sz="1400" i="0"/>
          </a:p>
        </p:txBody>
      </p:sp>
      <p:pic>
        <p:nvPicPr>
          <p:cNvPr id="4" name="Picture 2" descr="C:\aerial photos\SZEGEDI KUTAK\Image00001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1050" t="16478" r="22028" b="18200"/>
          <a:stretch/>
        </p:blipFill>
        <p:spPr bwMode="auto">
          <a:xfrm>
            <a:off x="4644594" y="3941119"/>
            <a:ext cx="4299761" cy="2364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extLst/>
        </p:spPr>
      </p:pic>
      <p:grpSp>
        <p:nvGrpSpPr>
          <p:cNvPr id="20" name="Group 19"/>
          <p:cNvGrpSpPr/>
          <p:nvPr/>
        </p:nvGrpSpPr>
        <p:grpSpPr>
          <a:xfrm>
            <a:off x="7424752" y="4828366"/>
            <a:ext cx="1436752" cy="680921"/>
            <a:chOff x="7216595" y="5031082"/>
            <a:chExt cx="1436752" cy="680921"/>
          </a:xfrm>
        </p:grpSpPr>
        <p:sp>
          <p:nvSpPr>
            <p:cNvPr id="5" name="Téglalap feliratnak 6"/>
            <p:cNvSpPr/>
            <p:nvPr/>
          </p:nvSpPr>
          <p:spPr>
            <a:xfrm>
              <a:off x="7311845" y="5048373"/>
              <a:ext cx="1218654" cy="663630"/>
            </a:xfrm>
            <a:custGeom>
              <a:avLst/>
              <a:gdLst>
                <a:gd name="connsiteX0" fmla="*/ 0 w 1218654"/>
                <a:gd name="connsiteY0" fmla="*/ 0 h 252301"/>
                <a:gd name="connsiteX1" fmla="*/ 203109 w 1218654"/>
                <a:gd name="connsiteY1" fmla="*/ 0 h 252301"/>
                <a:gd name="connsiteX2" fmla="*/ 203109 w 1218654"/>
                <a:gd name="connsiteY2" fmla="*/ 0 h 252301"/>
                <a:gd name="connsiteX3" fmla="*/ 507773 w 1218654"/>
                <a:gd name="connsiteY3" fmla="*/ 0 h 252301"/>
                <a:gd name="connsiteX4" fmla="*/ 1218654 w 1218654"/>
                <a:gd name="connsiteY4" fmla="*/ 0 h 252301"/>
                <a:gd name="connsiteX5" fmla="*/ 1218654 w 1218654"/>
                <a:gd name="connsiteY5" fmla="*/ 147176 h 252301"/>
                <a:gd name="connsiteX6" fmla="*/ 1218654 w 1218654"/>
                <a:gd name="connsiteY6" fmla="*/ 147176 h 252301"/>
                <a:gd name="connsiteX7" fmla="*/ 1218654 w 1218654"/>
                <a:gd name="connsiteY7" fmla="*/ 210251 h 252301"/>
                <a:gd name="connsiteX8" fmla="*/ 1218654 w 1218654"/>
                <a:gd name="connsiteY8" fmla="*/ 252301 h 252301"/>
                <a:gd name="connsiteX9" fmla="*/ 507773 w 1218654"/>
                <a:gd name="connsiteY9" fmla="*/ 252301 h 252301"/>
                <a:gd name="connsiteX10" fmla="*/ 18048 w 1218654"/>
                <a:gd name="connsiteY10" fmla="*/ 663630 h 252301"/>
                <a:gd name="connsiteX11" fmla="*/ 203109 w 1218654"/>
                <a:gd name="connsiteY11" fmla="*/ 252301 h 252301"/>
                <a:gd name="connsiteX12" fmla="*/ 0 w 1218654"/>
                <a:gd name="connsiteY12" fmla="*/ 252301 h 252301"/>
                <a:gd name="connsiteX13" fmla="*/ 0 w 1218654"/>
                <a:gd name="connsiteY13" fmla="*/ 210251 h 252301"/>
                <a:gd name="connsiteX14" fmla="*/ 0 w 1218654"/>
                <a:gd name="connsiteY14" fmla="*/ 147176 h 252301"/>
                <a:gd name="connsiteX15" fmla="*/ 0 w 1218654"/>
                <a:gd name="connsiteY15" fmla="*/ 147176 h 252301"/>
                <a:gd name="connsiteX16" fmla="*/ 0 w 1218654"/>
                <a:gd name="connsiteY16" fmla="*/ 0 h 252301"/>
                <a:gd name="connsiteX0" fmla="*/ 0 w 1218654"/>
                <a:gd name="connsiteY0" fmla="*/ 0 h 663630"/>
                <a:gd name="connsiteX1" fmla="*/ 203109 w 1218654"/>
                <a:gd name="connsiteY1" fmla="*/ 0 h 663630"/>
                <a:gd name="connsiteX2" fmla="*/ 203109 w 1218654"/>
                <a:gd name="connsiteY2" fmla="*/ 0 h 663630"/>
                <a:gd name="connsiteX3" fmla="*/ 507773 w 1218654"/>
                <a:gd name="connsiteY3" fmla="*/ 0 h 663630"/>
                <a:gd name="connsiteX4" fmla="*/ 1218654 w 1218654"/>
                <a:gd name="connsiteY4" fmla="*/ 0 h 663630"/>
                <a:gd name="connsiteX5" fmla="*/ 1218654 w 1218654"/>
                <a:gd name="connsiteY5" fmla="*/ 147176 h 663630"/>
                <a:gd name="connsiteX6" fmla="*/ 1218654 w 1218654"/>
                <a:gd name="connsiteY6" fmla="*/ 147176 h 663630"/>
                <a:gd name="connsiteX7" fmla="*/ 1218654 w 1218654"/>
                <a:gd name="connsiteY7" fmla="*/ 210251 h 663630"/>
                <a:gd name="connsiteX8" fmla="*/ 1218654 w 1218654"/>
                <a:gd name="connsiteY8" fmla="*/ 252301 h 663630"/>
                <a:gd name="connsiteX9" fmla="*/ 374423 w 1218654"/>
                <a:gd name="connsiteY9" fmla="*/ 252301 h 663630"/>
                <a:gd name="connsiteX10" fmla="*/ 18048 w 1218654"/>
                <a:gd name="connsiteY10" fmla="*/ 663630 h 663630"/>
                <a:gd name="connsiteX11" fmla="*/ 203109 w 1218654"/>
                <a:gd name="connsiteY11" fmla="*/ 252301 h 663630"/>
                <a:gd name="connsiteX12" fmla="*/ 0 w 1218654"/>
                <a:gd name="connsiteY12" fmla="*/ 252301 h 663630"/>
                <a:gd name="connsiteX13" fmla="*/ 0 w 1218654"/>
                <a:gd name="connsiteY13" fmla="*/ 210251 h 663630"/>
                <a:gd name="connsiteX14" fmla="*/ 0 w 1218654"/>
                <a:gd name="connsiteY14" fmla="*/ 147176 h 663630"/>
                <a:gd name="connsiteX15" fmla="*/ 0 w 1218654"/>
                <a:gd name="connsiteY15" fmla="*/ 147176 h 663630"/>
                <a:gd name="connsiteX16" fmla="*/ 0 w 1218654"/>
                <a:gd name="connsiteY16" fmla="*/ 0 h 66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8654" h="663630">
                  <a:moveTo>
                    <a:pt x="0" y="0"/>
                  </a:moveTo>
                  <a:lnTo>
                    <a:pt x="203109" y="0"/>
                  </a:lnTo>
                  <a:lnTo>
                    <a:pt x="203109" y="0"/>
                  </a:lnTo>
                  <a:lnTo>
                    <a:pt x="507773" y="0"/>
                  </a:lnTo>
                  <a:lnTo>
                    <a:pt x="1218654" y="0"/>
                  </a:lnTo>
                  <a:lnTo>
                    <a:pt x="1218654" y="147176"/>
                  </a:lnTo>
                  <a:lnTo>
                    <a:pt x="1218654" y="147176"/>
                  </a:lnTo>
                  <a:lnTo>
                    <a:pt x="1218654" y="210251"/>
                  </a:lnTo>
                  <a:lnTo>
                    <a:pt x="1218654" y="252301"/>
                  </a:lnTo>
                  <a:lnTo>
                    <a:pt x="374423" y="252301"/>
                  </a:lnTo>
                  <a:lnTo>
                    <a:pt x="18048" y="663630"/>
                  </a:lnTo>
                  <a:lnTo>
                    <a:pt x="203109" y="252301"/>
                  </a:lnTo>
                  <a:lnTo>
                    <a:pt x="0" y="252301"/>
                  </a:lnTo>
                  <a:lnTo>
                    <a:pt x="0" y="210251"/>
                  </a:lnTo>
                  <a:lnTo>
                    <a:pt x="0" y="147176"/>
                  </a:lnTo>
                  <a:lnTo>
                    <a:pt x="0" y="147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6" name="Szövegdoboz 7"/>
            <p:cNvSpPr txBox="1">
              <a:spLocks noChangeArrowheads="1"/>
            </p:cNvSpPr>
            <p:nvPr/>
          </p:nvSpPr>
          <p:spPr bwMode="auto">
            <a:xfrm>
              <a:off x="7216595" y="5031082"/>
              <a:ext cx="1436752" cy="28814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72000" tIns="36000" rIns="72000" bIns="36000" anchor="ctr">
              <a:spAutoFit/>
            </a:bodyPr>
            <a:lstStyle/>
            <a:p>
              <a:pPr algn="ctr"/>
              <a:r>
                <a:rPr lang="hu-HU" sz="1400" smtClean="0">
                  <a:solidFill>
                    <a:schemeClr val="tx2"/>
                  </a:solidFill>
                </a:rPr>
                <a:t>Multi-well pad</a:t>
              </a:r>
              <a:endParaRPr lang="hu-HU" sz="1400">
                <a:solidFill>
                  <a:schemeClr val="tx2"/>
                </a:solidFill>
              </a:endParaRPr>
            </a:p>
          </p:txBody>
        </p:sp>
      </p:grpSp>
      <p:pic>
        <p:nvPicPr>
          <p:cNvPr id="6146" name="Picture 2" descr="https://marketrealist.imgix.net/uploads/2014/10/Hrizontal-vs-Vertical.jpg?w=780&amp;fit=max&amp;auto=forma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5" b="10262"/>
          <a:stretch/>
        </p:blipFill>
        <p:spPr bwMode="auto">
          <a:xfrm>
            <a:off x="4644594" y="1019350"/>
            <a:ext cx="4299761" cy="27727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19161" y="678621"/>
            <a:ext cx="326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smtClean="0"/>
              <a:t>US horizontal vs. vertical wells (BH, 2014)</a:t>
            </a:r>
            <a:endParaRPr lang="en-GB" sz="1400" i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3917" b="6384"/>
          <a:stretch/>
        </p:blipFill>
        <p:spPr bwMode="auto">
          <a:xfrm>
            <a:off x="1303478" y="939801"/>
            <a:ext cx="3221581" cy="536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" b="8445"/>
          <a:stretch/>
        </p:blipFill>
        <p:spPr>
          <a:xfrm>
            <a:off x="94766" y="711574"/>
            <a:ext cx="2708526" cy="18680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23612" y="5971474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endParaRPr lang="en-GB" sz="16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4833" y="6459555"/>
            <a:ext cx="2751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i="0" smtClean="0"/>
              <a:t>Multi-well pad </a:t>
            </a:r>
            <a:r>
              <a:rPr lang="en-US" sz="1200" i="0" smtClean="0"/>
              <a:t>in </a:t>
            </a:r>
            <a:r>
              <a:rPr lang="hu-HU" sz="1200" i="0" smtClean="0"/>
              <a:t>Szeged, Hungary</a:t>
            </a:r>
            <a:endParaRPr lang="en-US" sz="1200" i="0"/>
          </a:p>
        </p:txBody>
      </p:sp>
      <p:sp>
        <p:nvSpPr>
          <p:cNvPr id="22" name="TextBox 21"/>
          <p:cNvSpPr txBox="1"/>
          <p:nvPr/>
        </p:nvSpPr>
        <p:spPr>
          <a:xfrm>
            <a:off x="94766" y="72462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1957</a:t>
            </a:r>
            <a:endParaRPr lang="en-GB" sz="1600" i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534150" y="5364956"/>
            <a:ext cx="169069" cy="190500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65104" y="5372099"/>
            <a:ext cx="169069" cy="190500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996058" y="5379242"/>
            <a:ext cx="169069" cy="190500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227012" y="5386385"/>
            <a:ext cx="169069" cy="190500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893762" y="5424485"/>
            <a:ext cx="169069" cy="190500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9" r="49876" b="7294"/>
          <a:stretch/>
        </p:blipFill>
        <p:spPr bwMode="auto">
          <a:xfrm>
            <a:off x="4665791" y="1779272"/>
            <a:ext cx="4097209" cy="43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4" t="15049" b="7294"/>
          <a:stretch/>
        </p:blipFill>
        <p:spPr bwMode="auto">
          <a:xfrm>
            <a:off x="295179" y="1859280"/>
            <a:ext cx="4076889" cy="43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3686" y="1674614"/>
            <a:ext cx="580608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1800" i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</a:t>
            </a:r>
            <a:endParaRPr lang="en-GB" sz="1800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CD8E4-DE55-4604-86EE-A35879B695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52817" y="94983"/>
            <a:ext cx="6038365" cy="409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Font typeface="Arial" pitchFamily="34" charset="0"/>
              <a:buNone/>
            </a:pPr>
            <a:r>
              <a:rPr lang="en-US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it works...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6114" y="6492238"/>
            <a:ext cx="1266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" b="0" i="0" smtClean="0">
                <a:solidFill>
                  <a:prstClr val="black"/>
                </a:solidFill>
                <a:latin typeface="Calibri"/>
              </a:rPr>
              <a:t>Source: US EIA, 2014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8844" y="818634"/>
            <a:ext cx="476631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i="0" smtClean="0"/>
              <a:t>The US has experienced a dramatic increase in natural gas and oil production from unconventional resources</a:t>
            </a:r>
            <a:endParaRPr lang="en-GB" sz="1600" i="0"/>
          </a:p>
        </p:txBody>
      </p:sp>
      <p:sp>
        <p:nvSpPr>
          <p:cNvPr id="9" name="TextBox 8"/>
          <p:cNvSpPr txBox="1"/>
          <p:nvPr/>
        </p:nvSpPr>
        <p:spPr>
          <a:xfrm>
            <a:off x="4792979" y="1674614"/>
            <a:ext cx="49885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800" i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</a:t>
            </a:r>
            <a:endParaRPr lang="en-GB" sz="1800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689977" y="5680712"/>
            <a:ext cx="91059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477000" y="5680712"/>
            <a:ext cx="910590" cy="457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CD8E4-DE55-4604-86EE-A35879B695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52817" y="94983"/>
            <a:ext cx="6038365" cy="409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Font typeface="Arial" pitchFamily="34" charset="0"/>
              <a:buNone/>
            </a:pPr>
            <a:r>
              <a:rPr lang="en-US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it works...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8659" y="1638299"/>
            <a:ext cx="7726680" cy="2178455"/>
            <a:chOff x="167639" y="2073503"/>
            <a:chExt cx="8732521" cy="286339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379" y="2073503"/>
              <a:ext cx="3974781" cy="2863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9" y="2141221"/>
              <a:ext cx="4282441" cy="279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188844" y="815340"/>
            <a:ext cx="476631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i="0" smtClean="0"/>
              <a:t>The US has become the largest oil and gas producer in the world recently overtaking Saudi Arabia and Russia</a:t>
            </a:r>
            <a:endParaRPr lang="en-GB" sz="1600" i="0"/>
          </a:p>
        </p:txBody>
      </p:sp>
      <p:sp>
        <p:nvSpPr>
          <p:cNvPr id="7" name="TextBox 6"/>
          <p:cNvSpPr txBox="1"/>
          <p:nvPr/>
        </p:nvSpPr>
        <p:spPr>
          <a:xfrm>
            <a:off x="3589021" y="3989953"/>
            <a:ext cx="52578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smtClean="0"/>
              <a:t>Unconventional 'revolution' gives major competitive advantage to US economy - recovery after 2008-09 crisis; energy security, feedstock supply, tax revenue, job market, etc.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smtClean="0"/>
              <a:t>Pressure mounts on the US government to lift the ban on US crude exports introduced in 1975 in response to the Arab oil embargo - impact on US foreign policy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smtClean="0"/>
              <a:t>Exports of refined petroleum products are not banned but soared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/>
              <a:t>US oil exports </a:t>
            </a:r>
            <a:r>
              <a:rPr lang="en-US" sz="1400" b="0" i="0" smtClean="0"/>
              <a:t>can </a:t>
            </a:r>
            <a:r>
              <a:rPr lang="en-US" sz="1400" b="0" i="0"/>
              <a:t>help stabilising world </a:t>
            </a:r>
            <a:r>
              <a:rPr lang="en-US" sz="1400" b="0" i="0" smtClean="0"/>
              <a:t>markets, current </a:t>
            </a:r>
            <a:r>
              <a:rPr lang="en-US" sz="1400" b="0" i="0"/>
              <a:t>slump of oil </a:t>
            </a:r>
            <a:r>
              <a:rPr lang="en-US" sz="1400" b="0" i="0" smtClean="0"/>
              <a:t>prices </a:t>
            </a:r>
            <a:r>
              <a:rPr lang="en-US" sz="1400" b="0" i="0"/>
              <a:t>- OPEC </a:t>
            </a:r>
            <a:r>
              <a:rPr lang="en-US" sz="1400" b="0" i="0" smtClean="0"/>
              <a:t>reaction, significant global impact</a:t>
            </a:r>
            <a:endParaRPr lang="en-GB" sz="1400" b="0" i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" y="4043293"/>
            <a:ext cx="2590801" cy="20734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8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CD8E4-DE55-4604-86EE-A35879B695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52817" y="94983"/>
            <a:ext cx="6038365" cy="409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Font typeface="Arial" pitchFamily="34" charset="0"/>
              <a:buNone/>
            </a:pPr>
            <a:r>
              <a:rPr lang="en-US" sz="1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it may work...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6" y="1119814"/>
            <a:ext cx="8322217" cy="459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936488" y="4661210"/>
            <a:ext cx="453483" cy="683941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16200000">
            <a:off x="7891351" y="4018156"/>
            <a:ext cx="676505" cy="832623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16200000">
            <a:off x="7334719" y="2757834"/>
            <a:ext cx="551985" cy="761995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6557" y="1934344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0" smtClean="0">
                <a:solidFill>
                  <a:srgbClr val="0000FF"/>
                </a:solidFill>
                <a:latin typeface="Arial Black" panose="020B0A04020102020204" pitchFamily="34" charset="0"/>
              </a:rPr>
              <a:t>?</a:t>
            </a:r>
            <a:endParaRPr lang="en-GB" sz="6000" i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6114" y="6492238"/>
            <a:ext cx="1266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" b="0" i="0" smtClean="0">
                <a:solidFill>
                  <a:prstClr val="black"/>
                </a:solidFill>
                <a:latin typeface="Calibri"/>
              </a:rPr>
              <a:t>Source: US EIA, 2013</a:t>
            </a:r>
          </a:p>
        </p:txBody>
      </p:sp>
    </p:spTree>
    <p:extLst>
      <p:ext uri="{BB962C8B-B14F-4D97-AF65-F5344CB8AC3E}">
        <p14:creationId xmlns:p14="http://schemas.microsoft.com/office/powerpoint/2010/main" val="23993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38" y="1242024"/>
            <a:ext cx="7587854" cy="498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F761E1-DEBA-4017-BAD7-0EDA0D1102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 bwMode="auto">
          <a:xfrm>
            <a:off x="6842803" y="1934175"/>
            <a:ext cx="1431989" cy="532778"/>
          </a:xfrm>
          <a:prstGeom prst="wedgeRectCallout">
            <a:avLst>
              <a:gd name="adj1" fmla="val -177516"/>
              <a:gd name="adj2" fmla="val 15904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i="0"/>
              <a:t>Georgina </a:t>
            </a:r>
            <a:r>
              <a:rPr lang="en-GB" sz="1000" i="0" smtClean="0"/>
              <a:t>Basin</a:t>
            </a:r>
            <a:r>
              <a:rPr lang="en-GB" sz="1000" i="0"/>
              <a:t>:</a:t>
            </a:r>
          </a:p>
          <a:p>
            <a:pPr algn="ctr"/>
            <a:r>
              <a:rPr lang="en-GB" sz="1000" i="0"/>
              <a:t>Total to invest $</a:t>
            </a:r>
            <a:r>
              <a:rPr lang="en-GB" sz="1000" i="0" smtClean="0"/>
              <a:t>190M with Central Petroleum</a:t>
            </a:r>
            <a:endParaRPr lang="en-GB" sz="1000" i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6505790" y="1163436"/>
            <a:ext cx="1474585" cy="532778"/>
          </a:xfrm>
          <a:prstGeom prst="wedgeRectCallout">
            <a:avLst>
              <a:gd name="adj1" fmla="val -157881"/>
              <a:gd name="adj2" fmla="val 29707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i="0" smtClean="0"/>
              <a:t>Georgina Basin</a:t>
            </a:r>
            <a:r>
              <a:rPr lang="en-GB" sz="1000" i="0"/>
              <a:t>:</a:t>
            </a:r>
          </a:p>
          <a:p>
            <a:pPr algn="ctr"/>
            <a:r>
              <a:rPr lang="en-GB" sz="1000" i="0" smtClean="0"/>
              <a:t>Statoil </a:t>
            </a:r>
            <a:r>
              <a:rPr lang="en-GB" sz="1000" i="0"/>
              <a:t>to invest </a:t>
            </a:r>
            <a:r>
              <a:rPr lang="en-GB" sz="1000" i="0" smtClean="0"/>
              <a:t>$175M with PetroFrontier</a:t>
            </a:r>
            <a:endParaRPr lang="en-GB" sz="1000" i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7052352" y="2632675"/>
            <a:ext cx="1727463" cy="532778"/>
          </a:xfrm>
          <a:prstGeom prst="wedgeRectCallout">
            <a:avLst>
              <a:gd name="adj1" fmla="val -198899"/>
              <a:gd name="adj2" fmla="val 10302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i="0" smtClean="0"/>
              <a:t>Amadeus &amp; Pedrika Basins:</a:t>
            </a:r>
            <a:endParaRPr lang="en-GB" sz="1000" i="0"/>
          </a:p>
          <a:p>
            <a:pPr algn="ctr"/>
            <a:r>
              <a:rPr lang="en-GB" sz="1000" i="0" smtClean="0"/>
              <a:t>Santos to </a:t>
            </a:r>
            <a:r>
              <a:rPr lang="en-GB" sz="1000" i="0"/>
              <a:t>invest $</a:t>
            </a:r>
            <a:r>
              <a:rPr lang="en-GB" sz="1000" i="0" smtClean="0"/>
              <a:t>150M with Central Petroleum</a:t>
            </a:r>
            <a:endParaRPr lang="en-GB" sz="1000" i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7096802" y="4848825"/>
            <a:ext cx="1524263" cy="532778"/>
          </a:xfrm>
          <a:prstGeom prst="wedgeRectCallout">
            <a:avLst>
              <a:gd name="adj1" fmla="val -160866"/>
              <a:gd name="adj2" fmla="val -22950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i="0" smtClean="0"/>
              <a:t>Cooper Basin:</a:t>
            </a:r>
            <a:endParaRPr lang="en-GB" sz="1000" i="0"/>
          </a:p>
          <a:p>
            <a:pPr algn="ctr"/>
            <a:r>
              <a:rPr lang="en-GB" sz="1000" i="0" smtClean="0"/>
              <a:t>Chevron to </a:t>
            </a:r>
            <a:r>
              <a:rPr lang="en-GB" sz="1000" i="0"/>
              <a:t>invest </a:t>
            </a:r>
            <a:r>
              <a:rPr lang="en-GB" sz="1000" i="0" smtClean="0"/>
              <a:t>$349M with Beach Energy</a:t>
            </a:r>
            <a:endParaRPr lang="en-GB" sz="1000" i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1534465" y="1165997"/>
            <a:ext cx="1510505" cy="532778"/>
          </a:xfrm>
          <a:prstGeom prst="wedgeRectCallout">
            <a:avLst>
              <a:gd name="adj1" fmla="val 41173"/>
              <a:gd name="adj2" fmla="val 21210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i="0" smtClean="0"/>
              <a:t>Canning Basin</a:t>
            </a:r>
            <a:r>
              <a:rPr lang="en-GB" sz="1000" i="0"/>
              <a:t>:</a:t>
            </a:r>
          </a:p>
          <a:p>
            <a:pPr algn="ctr"/>
            <a:r>
              <a:rPr lang="en-GB" sz="1000" i="0" smtClean="0"/>
              <a:t>Mitsubibishi to </a:t>
            </a:r>
            <a:r>
              <a:rPr lang="en-GB" sz="1000" i="0"/>
              <a:t>invest </a:t>
            </a:r>
            <a:r>
              <a:rPr lang="en-GB" sz="1000" i="0" smtClean="0"/>
              <a:t>$102M with Buru Energy</a:t>
            </a:r>
            <a:endParaRPr lang="en-GB" sz="1000" i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686938" y="1851175"/>
            <a:ext cx="1602779" cy="532778"/>
          </a:xfrm>
          <a:prstGeom prst="wedgeRectCallout">
            <a:avLst>
              <a:gd name="adj1" fmla="val 88740"/>
              <a:gd name="adj2" fmla="val 11675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i="0" smtClean="0"/>
              <a:t>Canning Basin</a:t>
            </a:r>
            <a:r>
              <a:rPr lang="en-GB" sz="1000" i="0"/>
              <a:t>:</a:t>
            </a:r>
          </a:p>
          <a:p>
            <a:pPr algn="ctr"/>
            <a:r>
              <a:rPr lang="en-GB" sz="1000" i="0" smtClean="0"/>
              <a:t>ConocoPhilips to </a:t>
            </a:r>
            <a:r>
              <a:rPr lang="en-GB" sz="1000" i="0"/>
              <a:t>invest </a:t>
            </a:r>
            <a:r>
              <a:rPr lang="en-GB" sz="1000" i="0" smtClean="0"/>
              <a:t>$120M with New Standard</a:t>
            </a:r>
            <a:endParaRPr lang="en-GB" sz="1000" i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3044970" y="5001225"/>
            <a:ext cx="1524263" cy="532778"/>
          </a:xfrm>
          <a:prstGeom prst="wedgeRectCallout">
            <a:avLst>
              <a:gd name="adj1" fmla="val 102006"/>
              <a:gd name="adj2" fmla="val -25453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i="0" smtClean="0"/>
              <a:t>Cooper Basin:</a:t>
            </a:r>
            <a:endParaRPr lang="en-GB" sz="1000" i="0"/>
          </a:p>
          <a:p>
            <a:pPr algn="ctr"/>
            <a:r>
              <a:rPr lang="en-GB" sz="1000" i="0" smtClean="0"/>
              <a:t>BG to </a:t>
            </a:r>
            <a:r>
              <a:rPr lang="en-GB" sz="1000" i="0"/>
              <a:t>invest </a:t>
            </a:r>
            <a:r>
              <a:rPr lang="en-GB" sz="1000" i="0" smtClean="0"/>
              <a:t>$130M with Drillsearch</a:t>
            </a:r>
            <a:endParaRPr lang="en-GB" sz="1000" i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7300002" y="3381975"/>
            <a:ext cx="1524263" cy="532778"/>
          </a:xfrm>
          <a:prstGeom prst="wedgeRectCallout">
            <a:avLst>
              <a:gd name="adj1" fmla="val -170031"/>
              <a:gd name="adj2" fmla="val 3747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i="0" smtClean="0"/>
              <a:t>Cooper Basin:</a:t>
            </a:r>
            <a:endParaRPr lang="en-GB" sz="1000" i="0"/>
          </a:p>
          <a:p>
            <a:pPr algn="ctr"/>
            <a:r>
              <a:rPr lang="en-GB" sz="1000" i="0" smtClean="0"/>
              <a:t>Santos to </a:t>
            </a:r>
            <a:r>
              <a:rPr lang="en-GB" sz="1000" i="0"/>
              <a:t>invest </a:t>
            </a:r>
            <a:r>
              <a:rPr lang="en-GB" sz="1000" i="0" smtClean="0"/>
              <a:t>$120M with Drillsearch</a:t>
            </a:r>
            <a:endParaRPr lang="en-GB" sz="1000" i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4953912" y="827508"/>
            <a:ext cx="1474585" cy="532778"/>
          </a:xfrm>
          <a:prstGeom prst="wedgeRectCallout">
            <a:avLst>
              <a:gd name="adj1" fmla="val -80526"/>
              <a:gd name="adj2" fmla="val 23612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i="0" smtClean="0"/>
              <a:t>Beetaloo Basin</a:t>
            </a:r>
            <a:r>
              <a:rPr lang="en-GB" sz="1000" i="0"/>
              <a:t>:</a:t>
            </a:r>
          </a:p>
          <a:p>
            <a:pPr algn="ctr"/>
            <a:r>
              <a:rPr lang="en-GB" sz="1000" i="0" smtClean="0"/>
              <a:t>Santos </a:t>
            </a:r>
            <a:r>
              <a:rPr lang="en-GB" sz="1000" i="0"/>
              <a:t>to invest </a:t>
            </a:r>
            <a:r>
              <a:rPr lang="en-GB" sz="1000" i="0" smtClean="0"/>
              <a:t>$70M with Tamboran</a:t>
            </a:r>
            <a:endParaRPr lang="en-GB" sz="1000" i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3167083" y="715897"/>
            <a:ext cx="1547867" cy="602317"/>
          </a:xfrm>
          <a:prstGeom prst="wedgeRectCallout">
            <a:avLst>
              <a:gd name="adj1" fmla="val 34032"/>
              <a:gd name="adj2" fmla="val 220108"/>
            </a:avLst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tx2">
                <a:alpha val="58000"/>
              </a:schemeClr>
            </a:glow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00" i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Beetaloo Basin</a:t>
            </a:r>
            <a:r>
              <a:rPr lang="en-GB" sz="11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GB" sz="1100" i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&amp; Sasol </a:t>
            </a:r>
            <a:r>
              <a:rPr lang="en-GB" sz="11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invest </a:t>
            </a:r>
            <a:r>
              <a:rPr lang="en-GB" sz="1100" i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$185M with Falcon</a:t>
            </a:r>
            <a:endParaRPr lang="en-GB" sz="1100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6530758" y="5502370"/>
            <a:ext cx="1524263" cy="532778"/>
          </a:xfrm>
          <a:prstGeom prst="wedgeRectCallout">
            <a:avLst>
              <a:gd name="adj1" fmla="val -125832"/>
              <a:gd name="adj2" fmla="val -35170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i="0" smtClean="0"/>
              <a:t>Cooper Basin:</a:t>
            </a:r>
            <a:endParaRPr lang="en-GB" sz="1000" i="0"/>
          </a:p>
          <a:p>
            <a:pPr algn="ctr"/>
            <a:r>
              <a:rPr lang="en-GB" sz="1000" i="0" smtClean="0"/>
              <a:t>Oigin to </a:t>
            </a:r>
            <a:r>
              <a:rPr lang="en-GB" sz="1000" i="0"/>
              <a:t>invest </a:t>
            </a:r>
            <a:r>
              <a:rPr lang="en-GB" sz="1000" i="0" smtClean="0"/>
              <a:t>over $200M with Senex</a:t>
            </a:r>
            <a:endParaRPr lang="en-GB" sz="1000" i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235803" y="95736"/>
            <a:ext cx="6664601" cy="409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sz="18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Unconventional </a:t>
            </a:r>
            <a:r>
              <a:rPr lang="en-US" sz="18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E&amp;P </a:t>
            </a:r>
            <a:r>
              <a:rPr lang="en-US" sz="18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Arena </a:t>
            </a:r>
            <a:r>
              <a:rPr lang="en-US" sz="18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 - </a:t>
            </a:r>
            <a:r>
              <a:rPr lang="en-US" sz="18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Recent Farm-in Deals</a:t>
            </a:r>
            <a:endParaRPr lang="en-US" sz="18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8807" y="6477478"/>
            <a:ext cx="5754755" cy="30777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$2 billion spent on farm-in and corporate transactions in recent years</a:t>
            </a:r>
            <a:endParaRPr lang="en-GB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0002" y="6508255"/>
            <a:ext cx="1002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" b="0" smtClean="0">
                <a:solidFill>
                  <a:prstClr val="black"/>
                </a:solidFill>
                <a:latin typeface="Calibri"/>
              </a:rPr>
              <a:t>Various sources</a:t>
            </a:r>
          </a:p>
        </p:txBody>
      </p:sp>
      <p:sp>
        <p:nvSpPr>
          <p:cNvPr id="3" name="Oval 2"/>
          <p:cNvSpPr/>
          <p:nvPr/>
        </p:nvSpPr>
        <p:spPr bwMode="auto">
          <a:xfrm rot="2564034">
            <a:off x="5165937" y="3373629"/>
            <a:ext cx="669687" cy="8001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26226</TotalTime>
  <Words>1558</Words>
  <Application>Microsoft Office PowerPoint</Application>
  <PresentationFormat>On-screen Show (4:3)</PresentationFormat>
  <Paragraphs>258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Summary – Reserves and Prospects</dc:title>
  <dc:creator>Windows User</dc:creator>
  <cp:lastModifiedBy>gbada</cp:lastModifiedBy>
  <cp:revision>600</cp:revision>
  <cp:lastPrinted>2013-06-12T14:18:40Z</cp:lastPrinted>
  <dcterms:created xsi:type="dcterms:W3CDTF">2010-01-09T16:57:11Z</dcterms:created>
  <dcterms:modified xsi:type="dcterms:W3CDTF">2014-10-30T07:57:09Z</dcterms:modified>
</cp:coreProperties>
</file>